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4"/>
  </p:notesMasterIdLst>
  <p:sldIdLst>
    <p:sldId id="281" r:id="rId3"/>
    <p:sldId id="295" r:id="rId4"/>
    <p:sldId id="310" r:id="rId5"/>
    <p:sldId id="312" r:id="rId6"/>
    <p:sldId id="338" r:id="rId7"/>
    <p:sldId id="311" r:id="rId8"/>
    <p:sldId id="292" r:id="rId9"/>
    <p:sldId id="303" r:id="rId10"/>
    <p:sldId id="314" r:id="rId11"/>
    <p:sldId id="306" r:id="rId12"/>
    <p:sldId id="308" r:id="rId13"/>
    <p:sldId id="305" r:id="rId14"/>
    <p:sldId id="315" r:id="rId15"/>
    <p:sldId id="316" r:id="rId16"/>
    <p:sldId id="318" r:id="rId17"/>
    <p:sldId id="282" r:id="rId18"/>
    <p:sldId id="298" r:id="rId19"/>
    <p:sldId id="299" r:id="rId20"/>
    <p:sldId id="297" r:id="rId21"/>
    <p:sldId id="300" r:id="rId22"/>
    <p:sldId id="301" r:id="rId23"/>
    <p:sldId id="302" r:id="rId24"/>
    <p:sldId id="304" r:id="rId25"/>
    <p:sldId id="283" r:id="rId26"/>
    <p:sldId id="319" r:id="rId27"/>
    <p:sldId id="284" r:id="rId28"/>
    <p:sldId id="334" r:id="rId29"/>
    <p:sldId id="335" r:id="rId30"/>
    <p:sldId id="336" r:id="rId31"/>
    <p:sldId id="332" r:id="rId32"/>
    <p:sldId id="322" r:id="rId33"/>
    <p:sldId id="291" r:id="rId34"/>
    <p:sldId id="323" r:id="rId35"/>
    <p:sldId id="337" r:id="rId36"/>
    <p:sldId id="329" r:id="rId37"/>
    <p:sldId id="326" r:id="rId38"/>
    <p:sldId id="325" r:id="rId39"/>
    <p:sldId id="309" r:id="rId40"/>
    <p:sldId id="324" r:id="rId41"/>
    <p:sldId id="330" r:id="rId42"/>
    <p:sldId id="33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M Jeffers" initials="KMJ" lastIdx="2" clrIdx="0"/>
  <p:cmAuthor id="2" name="Kari C Williams" initials="KCW" lastIdx="15" clrIdx="1">
    <p:extLst/>
  </p:cmAuthor>
  <p:cmAuthor id="3" name="Greg D Freedman Ellis" initials="GDFE"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377BCD"/>
    <a:srgbClr val="72A1DC"/>
    <a:srgbClr val="F1F5F6"/>
    <a:srgbClr val="275C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8824" autoAdjust="0"/>
  </p:normalViewPr>
  <p:slideViewPr>
    <p:cSldViewPr snapToGrid="0" snapToObjects="1">
      <p:cViewPr>
        <p:scale>
          <a:sx n="100" d="100"/>
          <a:sy n="100" d="100"/>
        </p:scale>
        <p:origin x="672"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Imputations By Year and Type</a:t>
            </a:r>
          </a:p>
        </c:rich>
      </c:tx>
      <c:layout>
        <c:manualLayout>
          <c:xMode val="edge"/>
          <c:yMode val="edge"/>
          <c:x val="0.2118588997793947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949082512525495E-2"/>
          <c:y val="8.103916747404534E-2"/>
          <c:w val="0.9347573266224648"/>
          <c:h val="0.85668198814313889"/>
        </c:manualLayout>
      </c:layout>
      <c:scatterChart>
        <c:scatterStyle val="smoothMarker"/>
        <c:varyColors val="0"/>
        <c:ser>
          <c:idx val="0"/>
          <c:order val="0"/>
          <c:tx>
            <c:strRef>
              <c:f>Sheet1!$B$1</c:f>
              <c:strCache>
                <c:ptCount val="1"/>
                <c:pt idx="0">
                  <c:v>FL_665</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Sheet1!$B$2:$B$23</c:f>
              <c:numCache>
                <c:formatCode>General</c:formatCode>
                <c:ptCount val="22"/>
                <c:pt idx="0">
                  <c:v>9.1200000000000045</c:v>
                </c:pt>
                <c:pt idx="1">
                  <c:v>13.329999999999998</c:v>
                </c:pt>
                <c:pt idx="2">
                  <c:v>11.239999999999995</c:v>
                </c:pt>
                <c:pt idx="3">
                  <c:v>9.9000000000000057</c:v>
                </c:pt>
                <c:pt idx="4">
                  <c:v>8.0900000000000034</c:v>
                </c:pt>
                <c:pt idx="5">
                  <c:v>10.099999999999994</c:v>
                </c:pt>
                <c:pt idx="6">
                  <c:v>9</c:v>
                </c:pt>
                <c:pt idx="7">
                  <c:v>9.5900000000000034</c:v>
                </c:pt>
                <c:pt idx="8">
                  <c:v>9.0900000000000034</c:v>
                </c:pt>
                <c:pt idx="9">
                  <c:v>9.5499999999999972</c:v>
                </c:pt>
                <c:pt idx="10">
                  <c:v>9.7000000000000028</c:v>
                </c:pt>
                <c:pt idx="11">
                  <c:v>9.5400000000000063</c:v>
                </c:pt>
                <c:pt idx="12">
                  <c:v>8.8299999999999983</c:v>
                </c:pt>
                <c:pt idx="13">
                  <c:v>9.7600000000000051</c:v>
                </c:pt>
                <c:pt idx="14">
                  <c:v>8.61</c:v>
                </c:pt>
                <c:pt idx="15">
                  <c:v>8.8400000000000034</c:v>
                </c:pt>
                <c:pt idx="16">
                  <c:v>9.7399999999999949</c:v>
                </c:pt>
                <c:pt idx="17">
                  <c:v>11.989999999999995</c:v>
                </c:pt>
                <c:pt idx="18">
                  <c:v>11.939999999999998</c:v>
                </c:pt>
                <c:pt idx="19">
                  <c:v>12.480000000000004</c:v>
                </c:pt>
                <c:pt idx="20">
                  <c:v>13.430000000000007</c:v>
                </c:pt>
                <c:pt idx="21">
                  <c:v>16.11</c:v>
                </c:pt>
              </c:numCache>
            </c:numRef>
          </c:yVal>
          <c:smooth val="1"/>
          <c:extLst>
            <c:ext xmlns:c16="http://schemas.microsoft.com/office/drawing/2014/chart" uri="{C3380CC4-5D6E-409C-BE32-E72D297353CC}">
              <c16:uniqueId val="{00000000-57C3-400D-9EBF-675B5826D165}"/>
            </c:ext>
          </c:extLst>
        </c:ser>
        <c:ser>
          <c:idx val="1"/>
          <c:order val="1"/>
          <c:tx>
            <c:strRef>
              <c:f>Sheet1!$C$1</c:f>
              <c:strCache>
                <c:ptCount val="1"/>
                <c:pt idx="0">
                  <c:v>Union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Sheet1!$C$2:$C$23</c:f>
              <c:numCache>
                <c:formatCode>General</c:formatCode>
                <c:ptCount val="22"/>
                <c:pt idx="0">
                  <c:v>0.90999999999999659</c:v>
                </c:pt>
                <c:pt idx="1">
                  <c:v>1.5</c:v>
                </c:pt>
                <c:pt idx="2">
                  <c:v>1.6400000000000006</c:v>
                </c:pt>
                <c:pt idx="3">
                  <c:v>1.8599999999999994</c:v>
                </c:pt>
                <c:pt idx="4">
                  <c:v>1.8700000000000045</c:v>
                </c:pt>
                <c:pt idx="5">
                  <c:v>2.4699999999999989</c:v>
                </c:pt>
                <c:pt idx="6">
                  <c:v>2.5100000000000051</c:v>
                </c:pt>
                <c:pt idx="7">
                  <c:v>2.8400000000000034</c:v>
                </c:pt>
                <c:pt idx="8">
                  <c:v>2.7999999999999972</c:v>
                </c:pt>
                <c:pt idx="9">
                  <c:v>2.8599999999999994</c:v>
                </c:pt>
                <c:pt idx="10">
                  <c:v>3.0300000000000011</c:v>
                </c:pt>
                <c:pt idx="11">
                  <c:v>3.019999999999996</c:v>
                </c:pt>
                <c:pt idx="12">
                  <c:v>2.8199999999999932</c:v>
                </c:pt>
                <c:pt idx="13">
                  <c:v>2.7999999999999972</c:v>
                </c:pt>
                <c:pt idx="14">
                  <c:v>2.7199999999999989</c:v>
                </c:pt>
                <c:pt idx="15">
                  <c:v>2.4300000000000068</c:v>
                </c:pt>
                <c:pt idx="16">
                  <c:v>2.7199999999999989</c:v>
                </c:pt>
                <c:pt idx="17">
                  <c:v>1.1099999999999994</c:v>
                </c:pt>
                <c:pt idx="18">
                  <c:v>0.98000000000000398</c:v>
                </c:pt>
                <c:pt idx="19">
                  <c:v>1.0600000000000023</c:v>
                </c:pt>
                <c:pt idx="20">
                  <c:v>1.2600000000000051</c:v>
                </c:pt>
                <c:pt idx="21">
                  <c:v>1.3599999999999994</c:v>
                </c:pt>
              </c:numCache>
            </c:numRef>
          </c:yVal>
          <c:smooth val="1"/>
          <c:extLst>
            <c:ext xmlns:c16="http://schemas.microsoft.com/office/drawing/2014/chart" uri="{C3380CC4-5D6E-409C-BE32-E72D297353CC}">
              <c16:uniqueId val="{00000001-57C3-400D-9EBF-675B5826D165}"/>
            </c:ext>
          </c:extLst>
        </c:ser>
        <c:ser>
          <c:idx val="2"/>
          <c:order val="2"/>
          <c:tx>
            <c:strRef>
              <c:f>Sheet1!$D$1</c:f>
              <c:strCache>
                <c:ptCount val="1"/>
                <c:pt idx="0">
                  <c:v>Income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Sheet1!$D$2:$D$23</c:f>
              <c:numCache>
                <c:formatCode>General</c:formatCode>
                <c:ptCount val="22"/>
                <c:pt idx="0">
                  <c:v>19.650000000000006</c:v>
                </c:pt>
                <c:pt idx="1">
                  <c:v>19.739999999999995</c:v>
                </c:pt>
                <c:pt idx="2">
                  <c:v>23.939999999999998</c:v>
                </c:pt>
                <c:pt idx="3">
                  <c:v>24.019999999999996</c:v>
                </c:pt>
                <c:pt idx="4">
                  <c:v>26.61</c:v>
                </c:pt>
                <c:pt idx="5">
                  <c:v>30.370000000000005</c:v>
                </c:pt>
                <c:pt idx="6">
                  <c:v>30.209999999999994</c:v>
                </c:pt>
                <c:pt idx="7">
                  <c:v>32.379999999999995</c:v>
                </c:pt>
                <c:pt idx="8">
                  <c:v>32.97</c:v>
                </c:pt>
                <c:pt idx="9">
                  <c:v>32.44</c:v>
                </c:pt>
                <c:pt idx="10">
                  <c:v>32.269999999999996</c:v>
                </c:pt>
                <c:pt idx="11">
                  <c:v>31.939999999999998</c:v>
                </c:pt>
                <c:pt idx="12">
                  <c:v>30.14</c:v>
                </c:pt>
                <c:pt idx="13">
                  <c:v>28.069999999999993</c:v>
                </c:pt>
                <c:pt idx="14">
                  <c:v>27.959999999999994</c:v>
                </c:pt>
                <c:pt idx="15">
                  <c:v>27.700000000000003</c:v>
                </c:pt>
                <c:pt idx="16">
                  <c:v>27.28</c:v>
                </c:pt>
                <c:pt idx="17">
                  <c:v>26.5</c:v>
                </c:pt>
                <c:pt idx="18">
                  <c:v>26</c:v>
                </c:pt>
                <c:pt idx="19">
                  <c:v>26.519999999999996</c:v>
                </c:pt>
                <c:pt idx="20">
                  <c:v>29.17</c:v>
                </c:pt>
                <c:pt idx="21">
                  <c:v>31.189999999999998</c:v>
                </c:pt>
              </c:numCache>
            </c:numRef>
          </c:yVal>
          <c:smooth val="1"/>
          <c:extLst>
            <c:ext xmlns:c16="http://schemas.microsoft.com/office/drawing/2014/chart" uri="{C3380CC4-5D6E-409C-BE32-E72D297353CC}">
              <c16:uniqueId val="{00000002-57C3-400D-9EBF-675B5826D165}"/>
            </c:ext>
          </c:extLst>
        </c:ser>
        <c:ser>
          <c:idx val="3"/>
          <c:order val="3"/>
          <c:tx>
            <c:strRef>
              <c:f>Sheet1!$E$1</c:f>
              <c:strCache>
                <c:ptCount val="1"/>
                <c:pt idx="0">
                  <c:v>Income excluding interest/dividends</c:v>
                </c:pt>
              </c:strCache>
            </c:strRef>
          </c:tx>
          <c:spPr>
            <a:ln w="9525" cap="rnd">
              <a:solidFill>
                <a:schemeClr val="tx1">
                  <a:lumMod val="95000"/>
                  <a:lumOff val="5000"/>
                </a:schemeClr>
              </a:solidFill>
              <a:round/>
            </a:ln>
            <a:effectLst/>
          </c:spPr>
          <c:marker>
            <c:symbol val="circle"/>
            <c:size val="5"/>
            <c:spPr>
              <a:solidFill>
                <a:schemeClr val="accent4"/>
              </a:solidFill>
              <a:ln w="9525">
                <a:solidFill>
                  <a:schemeClr val="tx1">
                    <a:lumMod val="85000"/>
                    <a:lumOff val="15000"/>
                  </a:schemeClr>
                </a:solidFill>
              </a:ln>
              <a:effectLst/>
            </c:spPr>
          </c:marker>
          <c:xVal>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xVal>
          <c:yVal>
            <c:numRef>
              <c:f>Sheet1!$E$2:$E$23</c:f>
              <c:numCache>
                <c:formatCode>General</c:formatCode>
                <c:ptCount val="22"/>
                <c:pt idx="0">
                  <c:v>6.9699999999999989</c:v>
                </c:pt>
                <c:pt idx="1">
                  <c:v>7.0100000000000051</c:v>
                </c:pt>
                <c:pt idx="2">
                  <c:v>7.7600000000000051</c:v>
                </c:pt>
                <c:pt idx="3">
                  <c:v>7.5699999999999932</c:v>
                </c:pt>
                <c:pt idx="4">
                  <c:v>8.1299999999999955</c:v>
                </c:pt>
                <c:pt idx="5">
                  <c:v>9.89</c:v>
                </c:pt>
                <c:pt idx="6">
                  <c:v>9.5600000000000023</c:v>
                </c:pt>
                <c:pt idx="7">
                  <c:v>10.469999999999999</c:v>
                </c:pt>
                <c:pt idx="8">
                  <c:v>9.9200000000000017</c:v>
                </c:pt>
                <c:pt idx="9">
                  <c:v>10.340000000000003</c:v>
                </c:pt>
                <c:pt idx="10">
                  <c:v>10.170000000000002</c:v>
                </c:pt>
                <c:pt idx="11">
                  <c:v>10.329999999999998</c:v>
                </c:pt>
                <c:pt idx="12">
                  <c:v>9.5699999999999932</c:v>
                </c:pt>
                <c:pt idx="13">
                  <c:v>9</c:v>
                </c:pt>
                <c:pt idx="14">
                  <c:v>8.9500000000000028</c:v>
                </c:pt>
                <c:pt idx="15">
                  <c:v>8.5999999999999943</c:v>
                </c:pt>
                <c:pt idx="16">
                  <c:v>9.1599999999999966</c:v>
                </c:pt>
                <c:pt idx="17">
                  <c:v>9.1200000000000045</c:v>
                </c:pt>
                <c:pt idx="18">
                  <c:v>8.9699999999999989</c:v>
                </c:pt>
                <c:pt idx="19">
                  <c:v>9.2900000000000063</c:v>
                </c:pt>
                <c:pt idx="20">
                  <c:v>10.159999999999997</c:v>
                </c:pt>
                <c:pt idx="21">
                  <c:v>10.959999999999994</c:v>
                </c:pt>
              </c:numCache>
            </c:numRef>
          </c:yVal>
          <c:smooth val="1"/>
          <c:extLst>
            <c:ext xmlns:c16="http://schemas.microsoft.com/office/drawing/2014/chart" uri="{C3380CC4-5D6E-409C-BE32-E72D297353CC}">
              <c16:uniqueId val="{00000003-57C3-400D-9EBF-675B5826D165}"/>
            </c:ext>
          </c:extLst>
        </c:ser>
        <c:dLbls>
          <c:showLegendKey val="0"/>
          <c:showVal val="0"/>
          <c:showCatName val="0"/>
          <c:showSerName val="0"/>
          <c:showPercent val="0"/>
          <c:showBubbleSize val="0"/>
        </c:dLbls>
        <c:axId val="287912432"/>
        <c:axId val="287916368"/>
      </c:scatterChart>
      <c:valAx>
        <c:axId val="287912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7916368"/>
        <c:crosses val="autoZero"/>
        <c:crossBetween val="midCat"/>
      </c:valAx>
      <c:valAx>
        <c:axId val="28791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7912432"/>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2ED6C-E3B3-483F-B3D4-0412E94748E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FB4675AE-420A-4453-ADEC-AA9EB32E384F}">
      <dgm:prSet phldrT="[Text]"/>
      <dgm:spPr/>
      <dgm:t>
        <a:bodyPr/>
        <a:lstStyle/>
        <a:p>
          <a:r>
            <a:rPr lang="en-US" dirty="0" smtClean="0"/>
            <a:t>ASEC</a:t>
          </a:r>
          <a:endParaRPr lang="en-US" dirty="0"/>
        </a:p>
      </dgm:t>
    </dgm:pt>
    <dgm:pt modelId="{F88FEF54-3064-4F01-B0DA-AFA471757AA1}" type="parTrans" cxnId="{421D82F3-B332-48E2-BB01-190083449962}">
      <dgm:prSet/>
      <dgm:spPr/>
      <dgm:t>
        <a:bodyPr/>
        <a:lstStyle/>
        <a:p>
          <a:endParaRPr lang="en-US"/>
        </a:p>
      </dgm:t>
    </dgm:pt>
    <dgm:pt modelId="{B5F1E721-E161-4087-AADC-0D4F7758E765}" type="sibTrans" cxnId="{421D82F3-B332-48E2-BB01-190083449962}">
      <dgm:prSet/>
      <dgm:spPr/>
      <dgm:t>
        <a:bodyPr/>
        <a:lstStyle/>
        <a:p>
          <a:endParaRPr lang="en-US"/>
        </a:p>
      </dgm:t>
    </dgm:pt>
    <dgm:pt modelId="{14A3B336-338C-4222-96CD-3488D23586FA}">
      <dgm:prSet phldrT="[Text]" custT="1"/>
      <dgm:spPr/>
      <dgm:t>
        <a:bodyPr/>
        <a:lstStyle/>
        <a:p>
          <a:r>
            <a:rPr lang="en-US" sz="4400" dirty="0" smtClean="0"/>
            <a:t>March Basic</a:t>
          </a:r>
          <a:endParaRPr lang="en-US" sz="4400" dirty="0"/>
        </a:p>
      </dgm:t>
    </dgm:pt>
    <dgm:pt modelId="{7EF62597-80A0-443B-9727-211A502AD833}" type="parTrans" cxnId="{B16989EA-1042-440B-A93B-81F3A20996B2}">
      <dgm:prSet/>
      <dgm:spPr/>
      <dgm:t>
        <a:bodyPr/>
        <a:lstStyle/>
        <a:p>
          <a:endParaRPr lang="en-US"/>
        </a:p>
      </dgm:t>
    </dgm:pt>
    <dgm:pt modelId="{67B082BD-F590-43BE-8574-2577515EBB3F}" type="sibTrans" cxnId="{B16989EA-1042-440B-A93B-81F3A20996B2}">
      <dgm:prSet/>
      <dgm:spPr/>
      <dgm:t>
        <a:bodyPr/>
        <a:lstStyle/>
        <a:p>
          <a:endParaRPr lang="en-US"/>
        </a:p>
      </dgm:t>
    </dgm:pt>
    <dgm:pt modelId="{4BB50B44-8C71-456C-B977-DCA17656CC67}">
      <dgm:prSet/>
      <dgm:spPr/>
      <dgm:t>
        <a:bodyPr/>
        <a:lstStyle/>
        <a:p>
          <a:r>
            <a:rPr lang="en-US" dirty="0" smtClean="0"/>
            <a:t>Hispanic oversample</a:t>
          </a:r>
          <a:endParaRPr lang="en-US" dirty="0"/>
        </a:p>
      </dgm:t>
    </dgm:pt>
    <dgm:pt modelId="{5A2BACDE-8300-4E4C-B09F-A4CD6C11A5FC}" type="parTrans" cxnId="{EA9FEE89-639B-4B83-9FEF-93310A1B5D1A}">
      <dgm:prSet/>
      <dgm:spPr/>
      <dgm:t>
        <a:bodyPr/>
        <a:lstStyle/>
        <a:p>
          <a:endParaRPr lang="en-US"/>
        </a:p>
      </dgm:t>
    </dgm:pt>
    <dgm:pt modelId="{B82F680D-0E6D-4530-BCC3-01E8980FFD13}" type="sibTrans" cxnId="{EA9FEE89-639B-4B83-9FEF-93310A1B5D1A}">
      <dgm:prSet/>
      <dgm:spPr/>
      <dgm:t>
        <a:bodyPr/>
        <a:lstStyle/>
        <a:p>
          <a:endParaRPr lang="en-US"/>
        </a:p>
      </dgm:t>
    </dgm:pt>
    <dgm:pt modelId="{93183B63-84F4-48A1-9233-837E8E12C0B5}">
      <dgm:prSet/>
      <dgm:spPr/>
      <dgm:t>
        <a:bodyPr/>
        <a:lstStyle/>
        <a:p>
          <a:r>
            <a:rPr lang="en-US" dirty="0" smtClean="0"/>
            <a:t>SCHIP Oversample</a:t>
          </a:r>
          <a:endParaRPr lang="en-US" dirty="0"/>
        </a:p>
      </dgm:t>
    </dgm:pt>
    <dgm:pt modelId="{C3DAC613-4152-4513-A6E1-76E1CFE40263}" type="parTrans" cxnId="{930C57C3-9B3F-472B-A842-54527D1B5DEE}">
      <dgm:prSet/>
      <dgm:spPr/>
      <dgm:t>
        <a:bodyPr/>
        <a:lstStyle/>
        <a:p>
          <a:endParaRPr lang="en-US"/>
        </a:p>
      </dgm:t>
    </dgm:pt>
    <dgm:pt modelId="{30BB1AFB-A3D5-45A5-8A5F-CF9851BF6865}" type="sibTrans" cxnId="{930C57C3-9B3F-472B-A842-54527D1B5DEE}">
      <dgm:prSet/>
      <dgm:spPr/>
      <dgm:t>
        <a:bodyPr/>
        <a:lstStyle/>
        <a:p>
          <a:endParaRPr lang="en-US"/>
        </a:p>
      </dgm:t>
    </dgm:pt>
    <dgm:pt modelId="{44D65BDC-B717-4961-B9AF-8333F6D1379B}" type="pres">
      <dgm:prSet presAssocID="{9C32ED6C-E3B3-483F-B3D4-0412E94748E6}" presName="Name0" presStyleCnt="0">
        <dgm:presLayoutVars>
          <dgm:chPref val="1"/>
          <dgm:dir/>
          <dgm:animOne val="branch"/>
          <dgm:animLvl val="lvl"/>
          <dgm:resizeHandles/>
        </dgm:presLayoutVars>
      </dgm:prSet>
      <dgm:spPr/>
      <dgm:t>
        <a:bodyPr/>
        <a:lstStyle/>
        <a:p>
          <a:endParaRPr lang="en-US"/>
        </a:p>
      </dgm:t>
    </dgm:pt>
    <dgm:pt modelId="{54B01429-C2CB-4E48-B1AB-5DE68044CB11}" type="pres">
      <dgm:prSet presAssocID="{FB4675AE-420A-4453-ADEC-AA9EB32E384F}" presName="vertOne" presStyleCnt="0"/>
      <dgm:spPr/>
    </dgm:pt>
    <dgm:pt modelId="{0D034A38-89A9-4D11-A670-9BD67727C5D8}" type="pres">
      <dgm:prSet presAssocID="{FB4675AE-420A-4453-ADEC-AA9EB32E384F}" presName="txOne" presStyleLbl="node0" presStyleIdx="0" presStyleCnt="1" custLinFactY="106596" custLinFactNeighborX="-49" custLinFactNeighborY="200000">
        <dgm:presLayoutVars>
          <dgm:chPref val="3"/>
        </dgm:presLayoutVars>
      </dgm:prSet>
      <dgm:spPr/>
      <dgm:t>
        <a:bodyPr/>
        <a:lstStyle/>
        <a:p>
          <a:endParaRPr lang="en-US"/>
        </a:p>
      </dgm:t>
    </dgm:pt>
    <dgm:pt modelId="{034DD7AD-FEBE-41E7-BB67-2B8F4DC509CB}" type="pres">
      <dgm:prSet presAssocID="{FB4675AE-420A-4453-ADEC-AA9EB32E384F}" presName="parTransOne" presStyleCnt="0"/>
      <dgm:spPr/>
    </dgm:pt>
    <dgm:pt modelId="{C99CE792-BC65-424E-85AE-5AD78ECB672B}" type="pres">
      <dgm:prSet presAssocID="{FB4675AE-420A-4453-ADEC-AA9EB32E384F}" presName="horzOne" presStyleCnt="0"/>
      <dgm:spPr/>
    </dgm:pt>
    <dgm:pt modelId="{98D33BCD-8EE0-4779-95FB-31B532932AF4}" type="pres">
      <dgm:prSet presAssocID="{14A3B336-338C-4222-96CD-3488D23586FA}" presName="vertTwo" presStyleCnt="0"/>
      <dgm:spPr/>
    </dgm:pt>
    <dgm:pt modelId="{A5502E96-6BCD-43E8-B003-7418CEB0F9EF}" type="pres">
      <dgm:prSet presAssocID="{14A3B336-338C-4222-96CD-3488D23586FA}" presName="txTwo" presStyleLbl="node2" presStyleIdx="0" presStyleCnt="3" custScaleX="267700" custLinFactY="-10225" custLinFactNeighborX="-211" custLinFactNeighborY="-100000">
        <dgm:presLayoutVars>
          <dgm:chPref val="3"/>
        </dgm:presLayoutVars>
      </dgm:prSet>
      <dgm:spPr/>
      <dgm:t>
        <a:bodyPr/>
        <a:lstStyle/>
        <a:p>
          <a:endParaRPr lang="en-US"/>
        </a:p>
      </dgm:t>
    </dgm:pt>
    <dgm:pt modelId="{EC7F765B-52DD-4D67-8F95-413BC5CBE61E}" type="pres">
      <dgm:prSet presAssocID="{14A3B336-338C-4222-96CD-3488D23586FA}" presName="horzTwo" presStyleCnt="0"/>
      <dgm:spPr/>
    </dgm:pt>
    <dgm:pt modelId="{5B5321D3-6886-4AD8-94B9-5452B9E754C5}" type="pres">
      <dgm:prSet presAssocID="{67B082BD-F590-43BE-8574-2577515EBB3F}" presName="sibSpaceTwo" presStyleCnt="0"/>
      <dgm:spPr/>
    </dgm:pt>
    <dgm:pt modelId="{4C0EA319-1554-489A-BAE0-10BE1DAD922D}" type="pres">
      <dgm:prSet presAssocID="{4BB50B44-8C71-456C-B977-DCA17656CC67}" presName="vertTwo" presStyleCnt="0"/>
      <dgm:spPr/>
    </dgm:pt>
    <dgm:pt modelId="{24792E68-6C7F-4F2C-8118-008968529667}" type="pres">
      <dgm:prSet presAssocID="{4BB50B44-8C71-456C-B977-DCA17656CC67}" presName="txTwo" presStyleLbl="node2" presStyleIdx="1" presStyleCnt="3" custScaleX="42635" custLinFactY="-10225" custLinFactNeighborX="817" custLinFactNeighborY="-100000">
        <dgm:presLayoutVars>
          <dgm:chPref val="3"/>
        </dgm:presLayoutVars>
      </dgm:prSet>
      <dgm:spPr/>
      <dgm:t>
        <a:bodyPr/>
        <a:lstStyle/>
        <a:p>
          <a:endParaRPr lang="en-US"/>
        </a:p>
      </dgm:t>
    </dgm:pt>
    <dgm:pt modelId="{905E937C-8F3A-4DD7-BAFE-A076056C37E7}" type="pres">
      <dgm:prSet presAssocID="{4BB50B44-8C71-456C-B977-DCA17656CC67}" presName="horzTwo" presStyleCnt="0"/>
      <dgm:spPr/>
    </dgm:pt>
    <dgm:pt modelId="{FCAC4461-FCC2-4DBC-880F-965D25CD5205}" type="pres">
      <dgm:prSet presAssocID="{B82F680D-0E6D-4530-BCC3-01E8980FFD13}" presName="sibSpaceTwo" presStyleCnt="0"/>
      <dgm:spPr/>
    </dgm:pt>
    <dgm:pt modelId="{DF11BED5-225D-42FD-B241-EABE437F7999}" type="pres">
      <dgm:prSet presAssocID="{93183B63-84F4-48A1-9233-837E8E12C0B5}" presName="vertTwo" presStyleCnt="0"/>
      <dgm:spPr/>
    </dgm:pt>
    <dgm:pt modelId="{6D0253C7-8964-480A-8EB7-4FD905528D5B}" type="pres">
      <dgm:prSet presAssocID="{93183B63-84F4-48A1-9233-837E8E12C0B5}" presName="txTwo" presStyleLbl="node2" presStyleIdx="2" presStyleCnt="3" custLinFactY="-10225" custLinFactNeighborX="211" custLinFactNeighborY="-100000">
        <dgm:presLayoutVars>
          <dgm:chPref val="3"/>
        </dgm:presLayoutVars>
      </dgm:prSet>
      <dgm:spPr/>
      <dgm:t>
        <a:bodyPr/>
        <a:lstStyle/>
        <a:p>
          <a:endParaRPr lang="en-US"/>
        </a:p>
      </dgm:t>
    </dgm:pt>
    <dgm:pt modelId="{CA0420EF-3416-402B-97F5-0D6A5081822F}" type="pres">
      <dgm:prSet presAssocID="{93183B63-84F4-48A1-9233-837E8E12C0B5}" presName="horzTwo" presStyleCnt="0"/>
      <dgm:spPr/>
    </dgm:pt>
  </dgm:ptLst>
  <dgm:cxnLst>
    <dgm:cxn modelId="{421D82F3-B332-48E2-BB01-190083449962}" srcId="{9C32ED6C-E3B3-483F-B3D4-0412E94748E6}" destId="{FB4675AE-420A-4453-ADEC-AA9EB32E384F}" srcOrd="0" destOrd="0" parTransId="{F88FEF54-3064-4F01-B0DA-AFA471757AA1}" sibTransId="{B5F1E721-E161-4087-AADC-0D4F7758E765}"/>
    <dgm:cxn modelId="{30CEE368-99AE-4ED3-A15F-4FB95D768ECE}" type="presOf" srcId="{14A3B336-338C-4222-96CD-3488D23586FA}" destId="{A5502E96-6BCD-43E8-B003-7418CEB0F9EF}" srcOrd="0" destOrd="0" presId="urn:microsoft.com/office/officeart/2005/8/layout/hierarchy4"/>
    <dgm:cxn modelId="{930C57C3-9B3F-472B-A842-54527D1B5DEE}" srcId="{FB4675AE-420A-4453-ADEC-AA9EB32E384F}" destId="{93183B63-84F4-48A1-9233-837E8E12C0B5}" srcOrd="2" destOrd="0" parTransId="{C3DAC613-4152-4513-A6E1-76E1CFE40263}" sibTransId="{30BB1AFB-A3D5-45A5-8A5F-CF9851BF6865}"/>
    <dgm:cxn modelId="{677837FD-7C0C-48C2-A78D-3D3B4F49C510}" type="presOf" srcId="{9C32ED6C-E3B3-483F-B3D4-0412E94748E6}" destId="{44D65BDC-B717-4961-B9AF-8333F6D1379B}" srcOrd="0" destOrd="0" presId="urn:microsoft.com/office/officeart/2005/8/layout/hierarchy4"/>
    <dgm:cxn modelId="{EA9FEE89-639B-4B83-9FEF-93310A1B5D1A}" srcId="{FB4675AE-420A-4453-ADEC-AA9EB32E384F}" destId="{4BB50B44-8C71-456C-B977-DCA17656CC67}" srcOrd="1" destOrd="0" parTransId="{5A2BACDE-8300-4E4C-B09F-A4CD6C11A5FC}" sibTransId="{B82F680D-0E6D-4530-BCC3-01E8980FFD13}"/>
    <dgm:cxn modelId="{08AB2F0E-98BB-417B-B0CA-FE7D201B0CF9}" type="presOf" srcId="{4BB50B44-8C71-456C-B977-DCA17656CC67}" destId="{24792E68-6C7F-4F2C-8118-008968529667}" srcOrd="0" destOrd="0" presId="urn:microsoft.com/office/officeart/2005/8/layout/hierarchy4"/>
    <dgm:cxn modelId="{1BBB8843-3DC4-4E14-883F-A7BA122C4D24}" type="presOf" srcId="{FB4675AE-420A-4453-ADEC-AA9EB32E384F}" destId="{0D034A38-89A9-4D11-A670-9BD67727C5D8}" srcOrd="0" destOrd="0" presId="urn:microsoft.com/office/officeart/2005/8/layout/hierarchy4"/>
    <dgm:cxn modelId="{AEBFE052-88C9-4E77-92E4-0910F9856030}" type="presOf" srcId="{93183B63-84F4-48A1-9233-837E8E12C0B5}" destId="{6D0253C7-8964-480A-8EB7-4FD905528D5B}" srcOrd="0" destOrd="0" presId="urn:microsoft.com/office/officeart/2005/8/layout/hierarchy4"/>
    <dgm:cxn modelId="{B16989EA-1042-440B-A93B-81F3A20996B2}" srcId="{FB4675AE-420A-4453-ADEC-AA9EB32E384F}" destId="{14A3B336-338C-4222-96CD-3488D23586FA}" srcOrd="0" destOrd="0" parTransId="{7EF62597-80A0-443B-9727-211A502AD833}" sibTransId="{67B082BD-F590-43BE-8574-2577515EBB3F}"/>
    <dgm:cxn modelId="{1AF4CFA1-3BCC-4D85-8577-9FD8C44EEB1E}" type="presParOf" srcId="{44D65BDC-B717-4961-B9AF-8333F6D1379B}" destId="{54B01429-C2CB-4E48-B1AB-5DE68044CB11}" srcOrd="0" destOrd="0" presId="urn:microsoft.com/office/officeart/2005/8/layout/hierarchy4"/>
    <dgm:cxn modelId="{4A2825E9-9EC4-43F7-866F-7724407EE76F}" type="presParOf" srcId="{54B01429-C2CB-4E48-B1AB-5DE68044CB11}" destId="{0D034A38-89A9-4D11-A670-9BD67727C5D8}" srcOrd="0" destOrd="0" presId="urn:microsoft.com/office/officeart/2005/8/layout/hierarchy4"/>
    <dgm:cxn modelId="{1FB4EC1A-4B5F-43F7-A272-77158CAEB1A0}" type="presParOf" srcId="{54B01429-C2CB-4E48-B1AB-5DE68044CB11}" destId="{034DD7AD-FEBE-41E7-BB67-2B8F4DC509CB}" srcOrd="1" destOrd="0" presId="urn:microsoft.com/office/officeart/2005/8/layout/hierarchy4"/>
    <dgm:cxn modelId="{610151B8-7004-4D55-8D0F-4E4BF958BD6E}" type="presParOf" srcId="{54B01429-C2CB-4E48-B1AB-5DE68044CB11}" destId="{C99CE792-BC65-424E-85AE-5AD78ECB672B}" srcOrd="2" destOrd="0" presId="urn:microsoft.com/office/officeart/2005/8/layout/hierarchy4"/>
    <dgm:cxn modelId="{F3487A0F-CD41-4684-83DA-A9E196FDD5A8}" type="presParOf" srcId="{C99CE792-BC65-424E-85AE-5AD78ECB672B}" destId="{98D33BCD-8EE0-4779-95FB-31B532932AF4}" srcOrd="0" destOrd="0" presId="urn:microsoft.com/office/officeart/2005/8/layout/hierarchy4"/>
    <dgm:cxn modelId="{A772E914-1615-49E5-8192-0358811D1703}" type="presParOf" srcId="{98D33BCD-8EE0-4779-95FB-31B532932AF4}" destId="{A5502E96-6BCD-43E8-B003-7418CEB0F9EF}" srcOrd="0" destOrd="0" presId="urn:microsoft.com/office/officeart/2005/8/layout/hierarchy4"/>
    <dgm:cxn modelId="{7175C004-F84C-4672-96D8-B149675DBA6B}" type="presParOf" srcId="{98D33BCD-8EE0-4779-95FB-31B532932AF4}" destId="{EC7F765B-52DD-4D67-8F95-413BC5CBE61E}" srcOrd="1" destOrd="0" presId="urn:microsoft.com/office/officeart/2005/8/layout/hierarchy4"/>
    <dgm:cxn modelId="{6F54F708-504A-4EFA-A4DA-14C35113DE3E}" type="presParOf" srcId="{C99CE792-BC65-424E-85AE-5AD78ECB672B}" destId="{5B5321D3-6886-4AD8-94B9-5452B9E754C5}" srcOrd="1" destOrd="0" presId="urn:microsoft.com/office/officeart/2005/8/layout/hierarchy4"/>
    <dgm:cxn modelId="{4D0C9A5D-5CEC-46FF-8858-39EBA781A295}" type="presParOf" srcId="{C99CE792-BC65-424E-85AE-5AD78ECB672B}" destId="{4C0EA319-1554-489A-BAE0-10BE1DAD922D}" srcOrd="2" destOrd="0" presId="urn:microsoft.com/office/officeart/2005/8/layout/hierarchy4"/>
    <dgm:cxn modelId="{C576FD58-E7C5-4242-A09B-055FC194D41A}" type="presParOf" srcId="{4C0EA319-1554-489A-BAE0-10BE1DAD922D}" destId="{24792E68-6C7F-4F2C-8118-008968529667}" srcOrd="0" destOrd="0" presId="urn:microsoft.com/office/officeart/2005/8/layout/hierarchy4"/>
    <dgm:cxn modelId="{6DF3593F-9683-4533-9326-BDC3DF97385C}" type="presParOf" srcId="{4C0EA319-1554-489A-BAE0-10BE1DAD922D}" destId="{905E937C-8F3A-4DD7-BAFE-A076056C37E7}" srcOrd="1" destOrd="0" presId="urn:microsoft.com/office/officeart/2005/8/layout/hierarchy4"/>
    <dgm:cxn modelId="{9CA7D39F-72AF-436E-B99E-0277E77EA2FF}" type="presParOf" srcId="{C99CE792-BC65-424E-85AE-5AD78ECB672B}" destId="{FCAC4461-FCC2-4DBC-880F-965D25CD5205}" srcOrd="3" destOrd="0" presId="urn:microsoft.com/office/officeart/2005/8/layout/hierarchy4"/>
    <dgm:cxn modelId="{748DA9DE-CEA8-43F1-BE15-F12D6A1BA479}" type="presParOf" srcId="{C99CE792-BC65-424E-85AE-5AD78ECB672B}" destId="{DF11BED5-225D-42FD-B241-EABE437F7999}" srcOrd="4" destOrd="0" presId="urn:microsoft.com/office/officeart/2005/8/layout/hierarchy4"/>
    <dgm:cxn modelId="{6915AD0D-BCC0-4771-9438-B35B4926DA5A}" type="presParOf" srcId="{DF11BED5-225D-42FD-B241-EABE437F7999}" destId="{6D0253C7-8964-480A-8EB7-4FD905528D5B}" srcOrd="0" destOrd="0" presId="urn:microsoft.com/office/officeart/2005/8/layout/hierarchy4"/>
    <dgm:cxn modelId="{925A3287-15DE-4DB5-AD87-E8D5ECD27A1E}" type="presParOf" srcId="{DF11BED5-225D-42FD-B241-EABE437F7999}" destId="{CA0420EF-3416-402B-97F5-0D6A5081822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34A38-89A9-4D11-A670-9BD67727C5D8}">
      <dsp:nvSpPr>
        <dsp:cNvPr id="0" name=""/>
        <dsp:cNvSpPr/>
      </dsp:nvSpPr>
      <dsp:spPr>
        <a:xfrm>
          <a:off x="36" y="2373478"/>
          <a:ext cx="8221469"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ASEC</a:t>
          </a:r>
          <a:endParaRPr lang="en-US" sz="6500" kern="1200" dirty="0"/>
        </a:p>
      </dsp:txBody>
      <dsp:txXfrm>
        <a:off x="63080" y="2436522"/>
        <a:ext cx="8095381" cy="2026396"/>
      </dsp:txXfrm>
    </dsp:sp>
    <dsp:sp modelId="{A5502E96-6BCD-43E8-B003-7418CEB0F9EF}">
      <dsp:nvSpPr>
        <dsp:cNvPr id="0" name=""/>
        <dsp:cNvSpPr/>
      </dsp:nvSpPr>
      <dsp:spPr>
        <a:xfrm>
          <a:off x="3" y="0"/>
          <a:ext cx="5152673"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March Basic</a:t>
          </a:r>
          <a:endParaRPr lang="en-US" sz="4400" kern="1200" dirty="0"/>
        </a:p>
      </dsp:txBody>
      <dsp:txXfrm>
        <a:off x="63047" y="63044"/>
        <a:ext cx="5026585" cy="2026396"/>
      </dsp:txXfrm>
    </dsp:sp>
    <dsp:sp modelId="{24792E68-6C7F-4F2C-8118-008968529667}">
      <dsp:nvSpPr>
        <dsp:cNvPr id="0" name=""/>
        <dsp:cNvSpPr/>
      </dsp:nvSpPr>
      <dsp:spPr>
        <a:xfrm>
          <a:off x="5334147" y="0"/>
          <a:ext cx="820635"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Hispanic oversample</a:t>
          </a:r>
          <a:endParaRPr lang="en-US" sz="1100" kern="1200" dirty="0"/>
        </a:p>
      </dsp:txBody>
      <dsp:txXfrm>
        <a:off x="5358183" y="24036"/>
        <a:ext cx="772563" cy="2104412"/>
      </dsp:txXfrm>
    </dsp:sp>
    <dsp:sp modelId="{6D0253C7-8964-480A-8EB7-4FD905528D5B}">
      <dsp:nvSpPr>
        <dsp:cNvPr id="0" name=""/>
        <dsp:cNvSpPr/>
      </dsp:nvSpPr>
      <dsp:spPr>
        <a:xfrm>
          <a:off x="6304801" y="0"/>
          <a:ext cx="1924794" cy="215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SCHIP Oversample</a:t>
          </a:r>
          <a:endParaRPr lang="en-US" sz="1100" kern="1200" dirty="0"/>
        </a:p>
      </dsp:txBody>
      <dsp:txXfrm>
        <a:off x="6361176" y="56375"/>
        <a:ext cx="1812044" cy="20397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0.69775</cdr:x>
      <cdr:y>0.70633</cdr:y>
    </cdr:from>
    <cdr:to>
      <cdr:x>1</cdr:x>
      <cdr:y>0.96257</cdr:y>
    </cdr:to>
    <cdr:sp macro="" textlink="">
      <cdr:nvSpPr>
        <cdr:cNvPr id="2" name="TextBox 1"/>
        <cdr:cNvSpPr txBox="1"/>
      </cdr:nvSpPr>
      <cdr:spPr>
        <a:xfrm xmlns:a="http://schemas.openxmlformats.org/drawingml/2006/main">
          <a:off x="5988332" y="3773508"/>
          <a:ext cx="2593965" cy="13689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Income excl. int. and </a:t>
          </a:r>
          <a:r>
            <a:rPr lang="en-US" sz="2000" dirty="0" err="1" smtClean="0"/>
            <a:t>divid</a:t>
          </a:r>
          <a:r>
            <a:rPr lang="en-US" sz="2000" dirty="0" smtClean="0"/>
            <a:t>.</a:t>
          </a:r>
        </a:p>
        <a:p xmlns:a="http://schemas.openxmlformats.org/drawingml/2006/main">
          <a:endParaRPr 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CF984-734C-4DC9-8F34-7ADEA6093FC1}" type="datetimeFigureOut">
              <a:rPr lang="en-US" smtClean="0"/>
              <a:t>6/6/2018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DAFBE-DD9E-48DA-B20C-98887170458E}" type="slidenum">
              <a:rPr lang="en-US" smtClean="0"/>
              <a:t>‹#›</a:t>
            </a:fld>
            <a:endParaRPr lang="en-US"/>
          </a:p>
        </p:txBody>
      </p:sp>
    </p:spTree>
    <p:extLst>
      <p:ext uri="{BB962C8B-B14F-4D97-AF65-F5344CB8AC3E}">
        <p14:creationId xmlns:p14="http://schemas.microsoft.com/office/powerpoint/2010/main" val="207325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6</a:t>
            </a:fld>
            <a:endParaRPr lang="en-US"/>
          </a:p>
        </p:txBody>
      </p:sp>
    </p:spTree>
    <p:extLst>
      <p:ext uri="{BB962C8B-B14F-4D97-AF65-F5344CB8AC3E}">
        <p14:creationId xmlns:p14="http://schemas.microsoft.com/office/powerpoint/2010/main" val="385636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16</a:t>
            </a:fld>
            <a:endParaRPr lang="en-US"/>
          </a:p>
        </p:txBody>
      </p:sp>
    </p:spTree>
    <p:extLst>
      <p:ext uri="{BB962C8B-B14F-4D97-AF65-F5344CB8AC3E}">
        <p14:creationId xmlns:p14="http://schemas.microsoft.com/office/powerpoint/2010/main" val="418817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17</a:t>
            </a:fld>
            <a:endParaRPr lang="en-US"/>
          </a:p>
        </p:txBody>
      </p:sp>
    </p:spTree>
    <p:extLst>
      <p:ext uri="{BB962C8B-B14F-4D97-AF65-F5344CB8AC3E}">
        <p14:creationId xmlns:p14="http://schemas.microsoft.com/office/powerpoint/2010/main" val="289135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18</a:t>
            </a:fld>
            <a:endParaRPr lang="en-US"/>
          </a:p>
        </p:txBody>
      </p:sp>
    </p:spTree>
    <p:extLst>
      <p:ext uri="{BB962C8B-B14F-4D97-AF65-F5344CB8AC3E}">
        <p14:creationId xmlns:p14="http://schemas.microsoft.com/office/powerpoint/2010/main" val="272444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19</a:t>
            </a:fld>
            <a:endParaRPr lang="en-US"/>
          </a:p>
        </p:txBody>
      </p:sp>
    </p:spTree>
    <p:extLst>
      <p:ext uri="{BB962C8B-B14F-4D97-AF65-F5344CB8AC3E}">
        <p14:creationId xmlns:p14="http://schemas.microsoft.com/office/powerpoint/2010/main" val="398951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20</a:t>
            </a:fld>
            <a:endParaRPr lang="en-US"/>
          </a:p>
        </p:txBody>
      </p:sp>
    </p:spTree>
    <p:extLst>
      <p:ext uri="{BB962C8B-B14F-4D97-AF65-F5344CB8AC3E}">
        <p14:creationId xmlns:p14="http://schemas.microsoft.com/office/powerpoint/2010/main" val="372828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21</a:t>
            </a:fld>
            <a:endParaRPr lang="en-US"/>
          </a:p>
        </p:txBody>
      </p:sp>
    </p:spTree>
    <p:extLst>
      <p:ext uri="{BB962C8B-B14F-4D97-AF65-F5344CB8AC3E}">
        <p14:creationId xmlns:p14="http://schemas.microsoft.com/office/powerpoint/2010/main" val="1678503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22</a:t>
            </a:fld>
            <a:endParaRPr lang="en-US"/>
          </a:p>
        </p:txBody>
      </p:sp>
    </p:spTree>
    <p:extLst>
      <p:ext uri="{BB962C8B-B14F-4D97-AF65-F5344CB8AC3E}">
        <p14:creationId xmlns:p14="http://schemas.microsoft.com/office/powerpoint/2010/main" val="2034926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23</a:t>
            </a:fld>
            <a:endParaRPr lang="en-US"/>
          </a:p>
        </p:txBody>
      </p:sp>
    </p:spTree>
    <p:extLst>
      <p:ext uri="{BB962C8B-B14F-4D97-AF65-F5344CB8AC3E}">
        <p14:creationId xmlns:p14="http://schemas.microsoft.com/office/powerpoint/2010/main" val="85670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26</a:t>
            </a:fld>
            <a:endParaRPr lang="en-US"/>
          </a:p>
        </p:txBody>
      </p:sp>
    </p:spTree>
    <p:extLst>
      <p:ext uri="{BB962C8B-B14F-4D97-AF65-F5344CB8AC3E}">
        <p14:creationId xmlns:p14="http://schemas.microsoft.com/office/powerpoint/2010/main" val="272489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28</a:t>
            </a:fld>
            <a:endParaRPr lang="en-US"/>
          </a:p>
        </p:txBody>
      </p:sp>
    </p:spTree>
    <p:extLst>
      <p:ext uri="{BB962C8B-B14F-4D97-AF65-F5344CB8AC3E}">
        <p14:creationId xmlns:p14="http://schemas.microsoft.com/office/powerpoint/2010/main" val="253046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only 2017 and 2016</a:t>
            </a:r>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7</a:t>
            </a:fld>
            <a:endParaRPr lang="en-US"/>
          </a:p>
        </p:txBody>
      </p:sp>
    </p:spTree>
    <p:extLst>
      <p:ext uri="{BB962C8B-B14F-4D97-AF65-F5344CB8AC3E}">
        <p14:creationId xmlns:p14="http://schemas.microsoft.com/office/powerpoint/2010/main" val="286969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31</a:t>
            </a:fld>
            <a:endParaRPr lang="en-US"/>
          </a:p>
        </p:txBody>
      </p:sp>
    </p:spTree>
    <p:extLst>
      <p:ext uri="{BB962C8B-B14F-4D97-AF65-F5344CB8AC3E}">
        <p14:creationId xmlns:p14="http://schemas.microsoft.com/office/powerpoint/2010/main" val="1914723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32</a:t>
            </a:fld>
            <a:endParaRPr lang="en-US"/>
          </a:p>
        </p:txBody>
      </p:sp>
    </p:spTree>
    <p:extLst>
      <p:ext uri="{BB962C8B-B14F-4D97-AF65-F5344CB8AC3E}">
        <p14:creationId xmlns:p14="http://schemas.microsoft.com/office/powerpoint/2010/main" val="2077053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33</a:t>
            </a:fld>
            <a:endParaRPr lang="en-US"/>
          </a:p>
        </p:txBody>
      </p:sp>
    </p:spTree>
    <p:extLst>
      <p:ext uri="{BB962C8B-B14F-4D97-AF65-F5344CB8AC3E}">
        <p14:creationId xmlns:p14="http://schemas.microsoft.com/office/powerpoint/2010/main" val="95049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34</a:t>
            </a:fld>
            <a:endParaRPr lang="en-US"/>
          </a:p>
        </p:txBody>
      </p:sp>
    </p:spTree>
    <p:extLst>
      <p:ext uri="{BB962C8B-B14F-4D97-AF65-F5344CB8AC3E}">
        <p14:creationId xmlns:p14="http://schemas.microsoft.com/office/powerpoint/2010/main" val="854458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38</a:t>
            </a:fld>
            <a:endParaRPr lang="en-US"/>
          </a:p>
        </p:txBody>
      </p:sp>
    </p:spTree>
    <p:extLst>
      <p:ext uri="{BB962C8B-B14F-4D97-AF65-F5344CB8AC3E}">
        <p14:creationId xmlns:p14="http://schemas.microsoft.com/office/powerpoint/2010/main" val="415155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8</a:t>
            </a:fld>
            <a:endParaRPr lang="en-US"/>
          </a:p>
        </p:txBody>
      </p:sp>
    </p:spTree>
    <p:extLst>
      <p:ext uri="{BB962C8B-B14F-4D97-AF65-F5344CB8AC3E}">
        <p14:creationId xmlns:p14="http://schemas.microsoft.com/office/powerpoint/2010/main" val="316706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10</a:t>
            </a:fld>
            <a:endParaRPr lang="en-US"/>
          </a:p>
        </p:txBody>
      </p:sp>
    </p:spTree>
    <p:extLst>
      <p:ext uri="{BB962C8B-B14F-4D97-AF65-F5344CB8AC3E}">
        <p14:creationId xmlns:p14="http://schemas.microsoft.com/office/powerpoint/2010/main" val="28598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11</a:t>
            </a:fld>
            <a:endParaRPr lang="en-US"/>
          </a:p>
        </p:txBody>
      </p:sp>
    </p:spTree>
    <p:extLst>
      <p:ext uri="{BB962C8B-B14F-4D97-AF65-F5344CB8AC3E}">
        <p14:creationId xmlns:p14="http://schemas.microsoft.com/office/powerpoint/2010/main" val="14780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12</a:t>
            </a:fld>
            <a:endParaRPr lang="en-US"/>
          </a:p>
        </p:txBody>
      </p:sp>
    </p:spTree>
    <p:extLst>
      <p:ext uri="{BB962C8B-B14F-4D97-AF65-F5344CB8AC3E}">
        <p14:creationId xmlns:p14="http://schemas.microsoft.com/office/powerpoint/2010/main" val="253453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13</a:t>
            </a:fld>
            <a:endParaRPr lang="en-US"/>
          </a:p>
        </p:txBody>
      </p:sp>
    </p:spTree>
    <p:extLst>
      <p:ext uri="{BB962C8B-B14F-4D97-AF65-F5344CB8AC3E}">
        <p14:creationId xmlns:p14="http://schemas.microsoft.com/office/powerpoint/2010/main" val="146653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14</a:t>
            </a:fld>
            <a:endParaRPr lang="en-US"/>
          </a:p>
        </p:txBody>
      </p:sp>
    </p:spTree>
    <p:extLst>
      <p:ext uri="{BB962C8B-B14F-4D97-AF65-F5344CB8AC3E}">
        <p14:creationId xmlns:p14="http://schemas.microsoft.com/office/powerpoint/2010/main" val="306846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THE ATTACH CHARACTERISTICS.</a:t>
            </a:r>
            <a:endParaRPr lang="en-US" dirty="0"/>
          </a:p>
        </p:txBody>
      </p:sp>
      <p:sp>
        <p:nvSpPr>
          <p:cNvPr id="4" name="Slide Number Placeholder 3"/>
          <p:cNvSpPr>
            <a:spLocks noGrp="1"/>
          </p:cNvSpPr>
          <p:nvPr>
            <p:ph type="sldNum" sz="quarter" idx="10"/>
          </p:nvPr>
        </p:nvSpPr>
        <p:spPr/>
        <p:txBody>
          <a:bodyPr/>
          <a:lstStyle/>
          <a:p>
            <a:fld id="{BF7DAFBE-DD9E-48DA-B20C-98887170458E}" type="slidenum">
              <a:rPr lang="en-US" smtClean="0"/>
              <a:t>15</a:t>
            </a:fld>
            <a:endParaRPr lang="en-US"/>
          </a:p>
        </p:txBody>
      </p:sp>
    </p:spTree>
    <p:extLst>
      <p:ext uri="{BB962C8B-B14F-4D97-AF65-F5344CB8AC3E}">
        <p14:creationId xmlns:p14="http://schemas.microsoft.com/office/powerpoint/2010/main" val="2529855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IPUMS_Wksp2017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723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IPUMS_Wksp20171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IPUMS_Wksp2017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descr="IPUMS_Wksp20172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22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PUMS_Wksp20172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lumMod val="8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2458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515316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1551265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81EAE-5505-4E43-A449-2919B22A077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2591848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81EAE-5505-4E43-A449-2919B22A077E}"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95581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81EAE-5505-4E43-A449-2919B22A077E}"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723048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81EAE-5505-4E43-A449-2919B22A077E}"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282396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IPUMS_Wksp2017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95631"/>
            <a:ext cx="8229600" cy="1143000"/>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91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81EAE-5505-4E43-A449-2919B22A077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4151380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81EAE-5505-4E43-A449-2919B22A077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14056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942400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2845143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4A94549-FD24-4B29-B393-B95B263E3173}"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0564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a:ea typeface="ＭＳ Ｐゴシック" charset="-128"/>
            </a:endParaRPr>
          </a:p>
        </p:txBody>
      </p:sp>
      <p:sp>
        <p:nvSpPr>
          <p:cNvPr id="8" name="Rectangle 7"/>
          <p:cNvSpPr>
            <a:spLocks noChangeArrowheads="1"/>
          </p:cNvSpPr>
          <p:nvPr userDrawn="1"/>
        </p:nvSpPr>
        <p:spPr bwMode="auto">
          <a:xfrm>
            <a:off x="152400" y="158750"/>
            <a:ext cx="8832850" cy="6546850"/>
          </a:xfrm>
          <a:prstGeom prst="rect">
            <a:avLst/>
          </a:prstGeom>
          <a:noFill/>
          <a:ln w="9525" cap="flat" cmpd="sng" algn="ctr">
            <a:solidFill>
              <a:srgbClr val="88A44D"/>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a:ea typeface="ＭＳ Ｐゴシック" charset="-128"/>
            </a:endParaRPr>
          </a:p>
        </p:txBody>
      </p:sp>
      <p:sp>
        <p:nvSpPr>
          <p:cNvPr id="9" name="Oval 8"/>
          <p:cNvSpPr/>
          <p:nvPr userDrawn="1"/>
        </p:nvSpPr>
        <p:spPr>
          <a:xfrm>
            <a:off x="58312" y="6304452"/>
            <a:ext cx="457200" cy="457200"/>
          </a:xfrm>
          <a:prstGeom prst="ellipse">
            <a:avLst/>
          </a:prstGeom>
          <a:blipFill rotWithShape="1">
            <a:blip r:embed="rId2" cstate="print"/>
            <a:stretch>
              <a:fillRect/>
            </a:stretch>
          </a:bli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Arial"/>
            </a:endParaRPr>
          </a:p>
        </p:txBody>
      </p:sp>
    </p:spTree>
    <p:extLst>
      <p:ext uri="{BB962C8B-B14F-4D97-AF65-F5344CB8AC3E}">
        <p14:creationId xmlns:p14="http://schemas.microsoft.com/office/powerpoint/2010/main" val="298465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IPUMS_Wksp2017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8694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2299771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410013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181272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IPUMS_Wksp2017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5344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81EAE-5505-4E43-A449-2919B22A077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134756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81EAE-5505-4E43-A449-2919B22A077E}"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332116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81EAE-5505-4E43-A449-2919B22A077E}"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1417045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81EAE-5505-4E43-A449-2919B22A077E}"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3504664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81EAE-5505-4E43-A449-2919B22A077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3716580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81EAE-5505-4E43-A449-2919B22A077E}"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2047990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134307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81EAE-5505-4E43-A449-2919B22A077E}"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2B688-D3A9-3C42-B271-4C5387D22298}" type="slidenum">
              <a:rPr lang="en-US" smtClean="0"/>
              <a:t>‹#›</a:t>
            </a:fld>
            <a:endParaRPr lang="en-US"/>
          </a:p>
        </p:txBody>
      </p:sp>
    </p:spTree>
    <p:extLst>
      <p:ext uri="{BB962C8B-B14F-4D97-AF65-F5344CB8AC3E}">
        <p14:creationId xmlns:p14="http://schemas.microsoft.com/office/powerpoint/2010/main" val="68964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IPUMS_Wksp2017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IPUMS_Wksp2017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IPUMS_Wksp2017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IPUMS_Wksp2017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IPUMS_Wksp2017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IPUMS_Wksp2017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709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81EAE-5505-4E43-A449-2919B22A077E}" type="datetimeFigureOut">
              <a:rPr lang="en-US" smtClean="0"/>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2B688-D3A9-3C42-B271-4C5387D22298}" type="slidenum">
              <a:rPr lang="en-US" smtClean="0"/>
              <a:t>‹#›</a:t>
            </a:fld>
            <a:endParaRPr lang="en-US"/>
          </a:p>
        </p:txBody>
      </p:sp>
    </p:spTree>
    <p:extLst>
      <p:ext uri="{BB962C8B-B14F-4D97-AF65-F5344CB8AC3E}">
        <p14:creationId xmlns:p14="http://schemas.microsoft.com/office/powerpoint/2010/main" val="4161337286"/>
      </p:ext>
    </p:extLst>
  </p:cSld>
  <p:clrMap bg1="lt1" tx1="dk1" bg2="lt2" tx2="dk2" accent1="accent1" accent2="accent2" accent3="accent3" accent4="accent4" accent5="accent5" accent6="accent6" hlink="hlink" folHlink="folHlink"/>
  <p:sldLayoutIdLst>
    <p:sldLayoutId id="2147483660" r:id="rId1"/>
    <p:sldLayoutId id="2147483674" r:id="rId2"/>
    <p:sldLayoutId id="2147483675" r:id="rId3"/>
    <p:sldLayoutId id="2147483682" r:id="rId4"/>
    <p:sldLayoutId id="2147483683" r:id="rId5"/>
    <p:sldLayoutId id="2147483676" r:id="rId6"/>
    <p:sldLayoutId id="2147483680" r:id="rId7"/>
    <p:sldLayoutId id="2147483681" r:id="rId8"/>
    <p:sldLayoutId id="2147483677" r:id="rId9"/>
    <p:sldLayoutId id="2147483678" r:id="rId10"/>
    <p:sldLayoutId id="2147483679" r:id="rId11"/>
    <p:sldLayoutId id="2147483684" r:id="rId12"/>
    <p:sldLayoutId id="2147483649" r:id="rId13"/>
    <p:sldLayoutId id="2147483650"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85" r:id="rId24"/>
    <p:sldLayoutId id="2147483686" r:id="rId25"/>
  </p:sldLayoutIdLst>
  <p:txStyles>
    <p:titleStyle>
      <a:lvl1pPr algn="ctr" defTabSz="4572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81EAE-5505-4E43-A449-2919B22A077E}" type="datetimeFigureOut">
              <a:rPr lang="en-US" smtClean="0"/>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2B688-D3A9-3C42-B271-4C5387D22298}" type="slidenum">
              <a:rPr lang="en-US" smtClean="0"/>
              <a:t>‹#›</a:t>
            </a:fld>
            <a:endParaRPr lang="en-US"/>
          </a:p>
        </p:txBody>
      </p:sp>
    </p:spTree>
    <p:extLst>
      <p:ext uri="{BB962C8B-B14F-4D97-AF65-F5344CB8AC3E}">
        <p14:creationId xmlns:p14="http://schemas.microsoft.com/office/powerpoint/2010/main" val="923270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lumMod val="85000"/>
                  </a:schemeClr>
                </a:solidFill>
              </a:rPr>
              <a:t>Families, Poverty, and Other Features of IPUMS-CPS</a:t>
            </a:r>
            <a:endParaRPr lang="en-US" dirty="0">
              <a:solidFill>
                <a:schemeClr val="bg1">
                  <a:lumMod val="85000"/>
                </a:schemeClr>
              </a:solidFill>
            </a:endParaRPr>
          </a:p>
        </p:txBody>
      </p:sp>
      <p:sp>
        <p:nvSpPr>
          <p:cNvPr id="4" name="Subtitle 3"/>
          <p:cNvSpPr>
            <a:spLocks noGrp="1"/>
          </p:cNvSpPr>
          <p:nvPr>
            <p:ph type="subTitle" idx="1"/>
          </p:nvPr>
        </p:nvSpPr>
        <p:spPr/>
        <p:txBody>
          <a:bodyPr>
            <a:normAutofit fontScale="85000" lnSpcReduction="20000"/>
          </a:bodyPr>
          <a:lstStyle/>
          <a:p>
            <a:r>
              <a:rPr lang="en-US" dirty="0">
                <a:solidFill>
                  <a:schemeClr val="bg1">
                    <a:lumMod val="75000"/>
                  </a:schemeClr>
                </a:solidFill>
              </a:rPr>
              <a:t>IPUMS CPS Summer Data Workshop</a:t>
            </a:r>
          </a:p>
          <a:p>
            <a:r>
              <a:rPr lang="en-US" dirty="0">
                <a:solidFill>
                  <a:schemeClr val="bg1">
                    <a:lumMod val="75000"/>
                  </a:schemeClr>
                </a:solidFill>
              </a:rPr>
              <a:t>June </a:t>
            </a:r>
            <a:r>
              <a:rPr lang="en-US" dirty="0" smtClean="0">
                <a:solidFill>
                  <a:schemeClr val="bg1">
                    <a:lumMod val="75000"/>
                  </a:schemeClr>
                </a:solidFill>
              </a:rPr>
              <a:t>6, </a:t>
            </a:r>
            <a:r>
              <a:rPr lang="en-US" dirty="0">
                <a:solidFill>
                  <a:schemeClr val="bg1">
                    <a:lumMod val="75000"/>
                  </a:schemeClr>
                </a:solidFill>
              </a:rPr>
              <a:t>2018</a:t>
            </a:r>
          </a:p>
          <a:p>
            <a:endParaRPr lang="en-US" dirty="0">
              <a:solidFill>
                <a:schemeClr val="bg1">
                  <a:lumMod val="75000"/>
                </a:schemeClr>
              </a:solidFill>
            </a:endParaRPr>
          </a:p>
          <a:p>
            <a:r>
              <a:rPr lang="en-US" dirty="0" smtClean="0">
                <a:solidFill>
                  <a:schemeClr val="bg1">
                    <a:lumMod val="75000"/>
                  </a:schemeClr>
                </a:solidFill>
              </a:rPr>
              <a:t>Jose Pacas</a:t>
            </a:r>
            <a:endParaRPr lang="en-US" dirty="0">
              <a:solidFill>
                <a:schemeClr val="bg1">
                  <a:lumMod val="75000"/>
                </a:schemeClr>
              </a:solidFill>
            </a:endParaRPr>
          </a:p>
          <a:p>
            <a:endParaRPr lang="en-US" dirty="0"/>
          </a:p>
        </p:txBody>
      </p:sp>
    </p:spTree>
    <p:extLst>
      <p:ext uri="{BB962C8B-B14F-4D97-AF65-F5344CB8AC3E}">
        <p14:creationId xmlns:p14="http://schemas.microsoft.com/office/powerpoint/2010/main" val="398471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4332" y="1600200"/>
            <a:ext cx="7095336" cy="4239491"/>
          </a:xfrm>
          <a:prstGeom prst="rect">
            <a:avLst/>
          </a:prstGeom>
        </p:spPr>
      </p:pic>
      <p:sp>
        <p:nvSpPr>
          <p:cNvPr id="2" name="Title 1"/>
          <p:cNvSpPr>
            <a:spLocks noGrp="1"/>
          </p:cNvSpPr>
          <p:nvPr>
            <p:ph type="title"/>
          </p:nvPr>
        </p:nvSpPr>
        <p:spPr/>
        <p:txBody>
          <a:bodyPr/>
          <a:lstStyle/>
          <a:p>
            <a:r>
              <a:rPr lang="en-US" dirty="0" smtClean="0"/>
              <a:t>Families and Poverty</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921937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 and Poverty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OPM</a:t>
            </a:r>
          </a:p>
          <a:p>
            <a:pPr marL="0" indent="0">
              <a:buNone/>
            </a:pPr>
            <a:endParaRPr lang="en-US" dirty="0"/>
          </a:p>
          <a:p>
            <a:pPr marL="0" indent="0">
              <a:buNone/>
            </a:pPr>
            <a:endParaRPr lang="en-US" dirty="0" smtClean="0"/>
          </a:p>
          <a:p>
            <a:pPr marL="0" indent="0">
              <a:buNone/>
            </a:pPr>
            <a:r>
              <a:rPr lang="en-US" dirty="0" smtClean="0"/>
              <a:t>SPM</a:t>
            </a:r>
            <a:endParaRPr lang="en-US" dirty="0"/>
          </a:p>
        </p:txBody>
      </p:sp>
      <p:pic>
        <p:nvPicPr>
          <p:cNvPr id="5" name="Picture 4"/>
          <p:cNvPicPr>
            <a:picLocks noChangeAspect="1"/>
          </p:cNvPicPr>
          <p:nvPr/>
        </p:nvPicPr>
        <p:blipFill>
          <a:blip r:embed="rId3"/>
          <a:stretch>
            <a:fillRect/>
          </a:stretch>
        </p:blipFill>
        <p:spPr>
          <a:xfrm>
            <a:off x="2929803" y="1711469"/>
            <a:ext cx="5382924" cy="4172930"/>
          </a:xfrm>
          <a:prstGeom prst="rect">
            <a:avLst/>
          </a:prstGeom>
        </p:spPr>
      </p:pic>
      <p:sp>
        <p:nvSpPr>
          <p:cNvPr id="10" name="Frame 9"/>
          <p:cNvSpPr/>
          <p:nvPr/>
        </p:nvSpPr>
        <p:spPr>
          <a:xfrm>
            <a:off x="2929804" y="4717470"/>
            <a:ext cx="3803506" cy="290947"/>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1" name="Frame 10"/>
          <p:cNvSpPr/>
          <p:nvPr/>
        </p:nvSpPr>
        <p:spPr>
          <a:xfrm>
            <a:off x="2929802" y="5392881"/>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6" name="Double Brace 5"/>
          <p:cNvSpPr/>
          <p:nvPr/>
        </p:nvSpPr>
        <p:spPr>
          <a:xfrm>
            <a:off x="2860765" y="2325189"/>
            <a:ext cx="3422469" cy="2063931"/>
          </a:xfrm>
          <a:prstGeom prst="bracePair">
            <a:avLst/>
          </a:prstGeom>
          <a:noFill/>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32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IPUMS Family Interrelationship</a:t>
            </a:r>
            <a:endParaRPr lang="en-US" dirty="0"/>
          </a:p>
        </p:txBody>
      </p:sp>
      <p:sp>
        <p:nvSpPr>
          <p:cNvPr id="3" name="Content Placeholder 2"/>
          <p:cNvSpPr>
            <a:spLocks noGrp="1"/>
          </p:cNvSpPr>
          <p:nvPr>
            <p:ph idx="1"/>
          </p:nvPr>
        </p:nvSpPr>
        <p:spPr/>
        <p:txBody>
          <a:bodyPr>
            <a:normAutofit lnSpcReduction="10000"/>
          </a:bodyPr>
          <a:lstStyle/>
          <a:p>
            <a:r>
              <a:rPr lang="en-US" dirty="0" smtClean="0"/>
              <a:t>Prior to 2007, sub-family interrelationships are not available in the CPS</a:t>
            </a:r>
          </a:p>
          <a:p>
            <a:r>
              <a:rPr lang="en-US" dirty="0" err="1"/>
              <a:t>Cohabitors</a:t>
            </a:r>
            <a:r>
              <a:rPr lang="en-US" dirty="0"/>
              <a:t> and same-sex couples are identified as </a:t>
            </a:r>
            <a:r>
              <a:rPr lang="en-US" dirty="0" smtClean="0"/>
              <a:t>well</a:t>
            </a:r>
            <a:endParaRPr lang="en-US" dirty="0"/>
          </a:p>
          <a:p>
            <a:r>
              <a:rPr lang="en-US" dirty="0" smtClean="0"/>
              <a:t>Gorsuch and Williams</a:t>
            </a:r>
            <a:r>
              <a:rPr lang="en-US" dirty="0"/>
              <a:t>. </a:t>
            </a:r>
            <a:r>
              <a:rPr lang="en-US" b="1" dirty="0"/>
              <a:t>“Family matters: Development of new family interrelationship variables for US IPUMS data </a:t>
            </a:r>
            <a:r>
              <a:rPr lang="en-US" b="1" dirty="0" smtClean="0"/>
              <a:t>projects.” </a:t>
            </a:r>
            <a:r>
              <a:rPr lang="en-US" i="1" dirty="0" smtClean="0"/>
              <a:t>Journal </a:t>
            </a:r>
            <a:r>
              <a:rPr lang="en-US" i="1" dirty="0"/>
              <a:t>of Economic and Social </a:t>
            </a:r>
            <a:r>
              <a:rPr lang="en-US" i="1" dirty="0" smtClean="0"/>
              <a:t>Measurement, 2017.</a:t>
            </a:r>
          </a:p>
        </p:txBody>
      </p:sp>
    </p:spTree>
    <p:extLst>
      <p:ext uri="{BB962C8B-B14F-4D97-AF65-F5344CB8AC3E}">
        <p14:creationId xmlns:p14="http://schemas.microsoft.com/office/powerpoint/2010/main" val="296832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Non-householder parent locations</a:t>
            </a:r>
            <a:endParaRPr lang="en-US" dirty="0"/>
          </a:p>
        </p:txBody>
      </p:sp>
      <p:pic>
        <p:nvPicPr>
          <p:cNvPr id="5" name="Picture 4"/>
          <p:cNvPicPr>
            <a:picLocks noChangeAspect="1"/>
          </p:cNvPicPr>
          <p:nvPr/>
        </p:nvPicPr>
        <p:blipFill>
          <a:blip r:embed="rId3"/>
          <a:stretch>
            <a:fillRect/>
          </a:stretch>
        </p:blipFill>
        <p:spPr>
          <a:xfrm>
            <a:off x="2929803" y="1711469"/>
            <a:ext cx="5382924" cy="4172930"/>
          </a:xfrm>
          <a:prstGeom prst="rect">
            <a:avLst/>
          </a:prstGeom>
        </p:spPr>
      </p:pic>
      <p:sp>
        <p:nvSpPr>
          <p:cNvPr id="11" name="Frame 10"/>
          <p:cNvSpPr/>
          <p:nvPr/>
        </p:nvSpPr>
        <p:spPr>
          <a:xfrm>
            <a:off x="2670245" y="3797934"/>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8" name="Frame 7"/>
          <p:cNvSpPr/>
          <p:nvPr/>
        </p:nvSpPr>
        <p:spPr>
          <a:xfrm>
            <a:off x="2670244" y="2925876"/>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 name="TextBox 3"/>
          <p:cNvSpPr txBox="1"/>
          <p:nvPr/>
        </p:nvSpPr>
        <p:spPr>
          <a:xfrm>
            <a:off x="565469" y="2876895"/>
            <a:ext cx="1003095" cy="461665"/>
          </a:xfrm>
          <a:prstGeom prst="rect">
            <a:avLst/>
          </a:prstGeom>
          <a:noFill/>
        </p:spPr>
        <p:txBody>
          <a:bodyPr wrap="none" rtlCol="0">
            <a:spAutoFit/>
          </a:bodyPr>
          <a:lstStyle/>
          <a:p>
            <a:r>
              <a:rPr lang="en-US" sz="2400" dirty="0" smtClean="0"/>
              <a:t>Parent</a:t>
            </a:r>
            <a:endParaRPr lang="en-US" sz="2400" dirty="0"/>
          </a:p>
        </p:txBody>
      </p:sp>
      <p:sp>
        <p:nvSpPr>
          <p:cNvPr id="12" name="TextBox 11"/>
          <p:cNvSpPr txBox="1"/>
          <p:nvPr/>
        </p:nvSpPr>
        <p:spPr>
          <a:xfrm>
            <a:off x="635777" y="3748953"/>
            <a:ext cx="813043" cy="461665"/>
          </a:xfrm>
          <a:prstGeom prst="rect">
            <a:avLst/>
          </a:prstGeom>
          <a:noFill/>
        </p:spPr>
        <p:txBody>
          <a:bodyPr wrap="none" rtlCol="0">
            <a:spAutoFit/>
          </a:bodyPr>
          <a:lstStyle/>
          <a:p>
            <a:r>
              <a:rPr lang="en-US" sz="2400" dirty="0" smtClean="0"/>
              <a:t>Child</a:t>
            </a:r>
            <a:endParaRPr lang="en-US" sz="2400" dirty="0"/>
          </a:p>
        </p:txBody>
      </p:sp>
    </p:spTree>
    <p:extLst>
      <p:ext uri="{BB962C8B-B14F-4D97-AF65-F5344CB8AC3E}">
        <p14:creationId xmlns:p14="http://schemas.microsoft.com/office/powerpoint/2010/main" val="25449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Cohabitors</a:t>
            </a:r>
            <a:r>
              <a:rPr lang="en-US" dirty="0" smtClean="0"/>
              <a:t>’ children</a:t>
            </a:r>
            <a:endParaRPr lang="en-US" dirty="0"/>
          </a:p>
        </p:txBody>
      </p:sp>
      <p:pic>
        <p:nvPicPr>
          <p:cNvPr id="5" name="Picture 4"/>
          <p:cNvPicPr>
            <a:picLocks noChangeAspect="1"/>
          </p:cNvPicPr>
          <p:nvPr/>
        </p:nvPicPr>
        <p:blipFill>
          <a:blip r:embed="rId3"/>
          <a:stretch>
            <a:fillRect/>
          </a:stretch>
        </p:blipFill>
        <p:spPr>
          <a:xfrm>
            <a:off x="2929803" y="1711469"/>
            <a:ext cx="5382924" cy="4172930"/>
          </a:xfrm>
          <a:prstGeom prst="rect">
            <a:avLst/>
          </a:prstGeom>
        </p:spPr>
      </p:pic>
      <p:sp>
        <p:nvSpPr>
          <p:cNvPr id="11" name="Frame 10"/>
          <p:cNvSpPr/>
          <p:nvPr/>
        </p:nvSpPr>
        <p:spPr>
          <a:xfrm>
            <a:off x="2670244" y="2912846"/>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8" name="Frame 7"/>
          <p:cNvSpPr/>
          <p:nvPr/>
        </p:nvSpPr>
        <p:spPr>
          <a:xfrm>
            <a:off x="2670245" y="2483330"/>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 name="TextBox 3"/>
          <p:cNvSpPr txBox="1"/>
          <p:nvPr/>
        </p:nvSpPr>
        <p:spPr>
          <a:xfrm>
            <a:off x="565469" y="2388182"/>
            <a:ext cx="1003095" cy="461665"/>
          </a:xfrm>
          <a:prstGeom prst="rect">
            <a:avLst/>
          </a:prstGeom>
          <a:noFill/>
        </p:spPr>
        <p:txBody>
          <a:bodyPr wrap="none" rtlCol="0">
            <a:spAutoFit/>
          </a:bodyPr>
          <a:lstStyle/>
          <a:p>
            <a:r>
              <a:rPr lang="en-US" sz="2400" dirty="0" smtClean="0"/>
              <a:t>Parent</a:t>
            </a:r>
            <a:endParaRPr lang="en-US" sz="2400" dirty="0"/>
          </a:p>
        </p:txBody>
      </p:sp>
      <p:sp>
        <p:nvSpPr>
          <p:cNvPr id="12" name="TextBox 11"/>
          <p:cNvSpPr txBox="1"/>
          <p:nvPr/>
        </p:nvSpPr>
        <p:spPr>
          <a:xfrm>
            <a:off x="635777" y="2818552"/>
            <a:ext cx="813043" cy="461665"/>
          </a:xfrm>
          <a:prstGeom prst="rect">
            <a:avLst/>
          </a:prstGeom>
          <a:noFill/>
        </p:spPr>
        <p:txBody>
          <a:bodyPr wrap="none" rtlCol="0">
            <a:spAutoFit/>
          </a:bodyPr>
          <a:lstStyle/>
          <a:p>
            <a:r>
              <a:rPr lang="en-US" sz="2400" dirty="0" smtClean="0"/>
              <a:t>Child</a:t>
            </a:r>
            <a:endParaRPr lang="en-US" sz="2400" dirty="0"/>
          </a:p>
        </p:txBody>
      </p:sp>
      <p:sp>
        <p:nvSpPr>
          <p:cNvPr id="9" name="Frame 8"/>
          <p:cNvSpPr/>
          <p:nvPr/>
        </p:nvSpPr>
        <p:spPr>
          <a:xfrm>
            <a:off x="2670243" y="4698076"/>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0" name="TextBox 9"/>
          <p:cNvSpPr txBox="1"/>
          <p:nvPr/>
        </p:nvSpPr>
        <p:spPr>
          <a:xfrm>
            <a:off x="565469" y="4602928"/>
            <a:ext cx="1003095" cy="461665"/>
          </a:xfrm>
          <a:prstGeom prst="rect">
            <a:avLst/>
          </a:prstGeom>
          <a:noFill/>
        </p:spPr>
        <p:txBody>
          <a:bodyPr wrap="none" rtlCol="0">
            <a:spAutoFit/>
          </a:bodyPr>
          <a:lstStyle/>
          <a:p>
            <a:r>
              <a:rPr lang="en-US" sz="2400" dirty="0" smtClean="0"/>
              <a:t>Parent</a:t>
            </a:r>
            <a:endParaRPr lang="en-US" sz="2400" dirty="0"/>
          </a:p>
        </p:txBody>
      </p:sp>
    </p:spTree>
    <p:extLst>
      <p:ext uri="{BB962C8B-B14F-4D97-AF65-F5344CB8AC3E}">
        <p14:creationId xmlns:p14="http://schemas.microsoft.com/office/powerpoint/2010/main" val="8127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4" grpId="0"/>
      <p:bldP spid="12"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sex couples</a:t>
            </a:r>
            <a:endParaRPr lang="en-US" dirty="0"/>
          </a:p>
        </p:txBody>
      </p:sp>
      <p:pic>
        <p:nvPicPr>
          <p:cNvPr id="5" name="Picture 4"/>
          <p:cNvPicPr>
            <a:picLocks noChangeAspect="1"/>
          </p:cNvPicPr>
          <p:nvPr/>
        </p:nvPicPr>
        <p:blipFill>
          <a:blip r:embed="rId3"/>
          <a:stretch>
            <a:fillRect/>
          </a:stretch>
        </p:blipFill>
        <p:spPr>
          <a:xfrm>
            <a:off x="2929803" y="1711469"/>
            <a:ext cx="5382924" cy="4172930"/>
          </a:xfrm>
          <a:prstGeom prst="rect">
            <a:avLst/>
          </a:prstGeom>
        </p:spPr>
      </p:pic>
      <p:sp>
        <p:nvSpPr>
          <p:cNvPr id="11" name="Frame 10"/>
          <p:cNvSpPr/>
          <p:nvPr/>
        </p:nvSpPr>
        <p:spPr>
          <a:xfrm>
            <a:off x="2670244" y="2724738"/>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8" name="Frame 7"/>
          <p:cNvSpPr/>
          <p:nvPr/>
        </p:nvSpPr>
        <p:spPr>
          <a:xfrm>
            <a:off x="2670245" y="2483330"/>
            <a:ext cx="3803507" cy="271371"/>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 name="TextBox 3"/>
          <p:cNvSpPr txBox="1"/>
          <p:nvPr/>
        </p:nvSpPr>
        <p:spPr>
          <a:xfrm>
            <a:off x="565469" y="2356887"/>
            <a:ext cx="1092287" cy="461665"/>
          </a:xfrm>
          <a:prstGeom prst="rect">
            <a:avLst/>
          </a:prstGeom>
          <a:noFill/>
        </p:spPr>
        <p:txBody>
          <a:bodyPr wrap="none" rtlCol="0">
            <a:spAutoFit/>
          </a:bodyPr>
          <a:lstStyle/>
          <a:p>
            <a:r>
              <a:rPr lang="en-US" sz="2400" dirty="0" smtClean="0"/>
              <a:t>Female</a:t>
            </a:r>
            <a:endParaRPr lang="en-US" sz="2400" dirty="0"/>
          </a:p>
        </p:txBody>
      </p:sp>
      <p:sp>
        <p:nvSpPr>
          <p:cNvPr id="12" name="TextBox 11"/>
          <p:cNvSpPr txBox="1"/>
          <p:nvPr/>
        </p:nvSpPr>
        <p:spPr>
          <a:xfrm>
            <a:off x="565469" y="2724738"/>
            <a:ext cx="1092287" cy="461665"/>
          </a:xfrm>
          <a:prstGeom prst="rect">
            <a:avLst/>
          </a:prstGeom>
          <a:noFill/>
        </p:spPr>
        <p:txBody>
          <a:bodyPr wrap="none" rtlCol="0">
            <a:spAutoFit/>
          </a:bodyPr>
          <a:lstStyle/>
          <a:p>
            <a:r>
              <a:rPr lang="en-US" sz="2400" dirty="0" smtClean="0"/>
              <a:t>Female</a:t>
            </a:r>
          </a:p>
        </p:txBody>
      </p:sp>
    </p:spTree>
    <p:extLst>
      <p:ext uri="{BB962C8B-B14F-4D97-AF65-F5344CB8AC3E}">
        <p14:creationId xmlns:p14="http://schemas.microsoft.com/office/powerpoint/2010/main" val="99644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Arrival of family member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444123"/>
              </p:ext>
            </p:extLst>
          </p:nvPr>
        </p:nvGraphicFramePr>
        <p:xfrm>
          <a:off x="1507114" y="1385943"/>
          <a:ext cx="6129772" cy="1785415"/>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1000001</a:t>
                      </a:r>
                      <a:endParaRPr lang="en-US" sz="1400" dirty="0"/>
                    </a:p>
                  </a:txBody>
                  <a:tcPr marL="180009" marR="180009" marT="34290" marB="34290"/>
                </a:tc>
                <a:tc>
                  <a:txBody>
                    <a:bodyPr/>
                    <a:lstStyle/>
                    <a:p>
                      <a:endParaRPr lang="en-US"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1000002</a:t>
                      </a:r>
                      <a:endParaRPr lang="en-US" sz="1400" dirty="0"/>
                    </a:p>
                  </a:txBody>
                  <a:tcPr marL="180009" marR="180009" marT="34290" marB="34290"/>
                </a:tc>
                <a:tc>
                  <a:txBody>
                    <a:bodyPr/>
                    <a:lstStyle/>
                    <a:p>
                      <a:endParaRPr lang="en-US"/>
                    </a:p>
                  </a:txBody>
                  <a:tcPr marL="180009" marR="180009" marT="34290" marB="34290"/>
                </a:tc>
                <a:tc>
                  <a:txBody>
                    <a:bodyPr/>
                    <a:lstStyle/>
                    <a:p>
                      <a:endParaRPr lang="en-US" dirty="0"/>
                    </a:p>
                  </a:txBody>
                  <a:tcPr marL="180009" marR="180009" marT="34290" marB="34290"/>
                </a:tc>
                <a:extLst>
                  <a:ext uri="{0D108BD9-81ED-4DB2-BD59-A6C34878D82A}">
                    <a16:rowId xmlns:a16="http://schemas.microsoft.com/office/drawing/2014/main" val="10002"/>
                  </a:ext>
                </a:extLst>
              </a:tr>
              <a:tr h="357083">
                <a:tc>
                  <a:txBody>
                    <a:bodyPr/>
                    <a:lstStyle/>
                    <a:p>
                      <a:r>
                        <a:rPr lang="en-US" sz="1400" dirty="0" smtClean="0"/>
                        <a:t>Child</a:t>
                      </a:r>
                      <a:endParaRPr lang="en-US" sz="1400" dirty="0"/>
                    </a:p>
                  </a:txBody>
                  <a:tcPr marL="180009" marR="180009" marT="34290" marB="34290"/>
                </a:tc>
                <a:tc>
                  <a:txBody>
                    <a:bodyPr/>
                    <a:lstStyle/>
                    <a:p>
                      <a:r>
                        <a:rPr lang="en-US" sz="1400" dirty="0" smtClean="0"/>
                        <a:t>1000003</a:t>
                      </a:r>
                      <a:endParaRPr lang="en-US" sz="1400" dirty="0"/>
                    </a:p>
                  </a:txBody>
                  <a:tcPr marL="180009" marR="180009" marT="34290" marB="34290"/>
                </a:tc>
                <a:tc>
                  <a:txBody>
                    <a:bodyPr/>
                    <a:lstStyle/>
                    <a:p>
                      <a:endParaRPr lang="en-US" dirty="0"/>
                    </a:p>
                  </a:txBody>
                  <a:tcPr marL="180009" marR="180009" marT="34290" marB="34290"/>
                </a:tc>
                <a:tc>
                  <a:txBody>
                    <a:bodyPr/>
                    <a:lstStyle/>
                    <a:p>
                      <a:endParaRPr lang="en-US" dirty="0"/>
                    </a:p>
                  </a:txBody>
                  <a:tcPr marL="180009" marR="180009" marT="34290" marB="34290"/>
                </a:tc>
                <a:extLst>
                  <a:ext uri="{0D108BD9-81ED-4DB2-BD59-A6C34878D82A}">
                    <a16:rowId xmlns:a16="http://schemas.microsoft.com/office/drawing/2014/main" val="10003"/>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endParaRPr lang="en-US"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marL="180009" marR="180009"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763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Arrival of family member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4010868"/>
              </p:ext>
            </p:extLst>
          </p:nvPr>
        </p:nvGraphicFramePr>
        <p:xfrm>
          <a:off x="1507114" y="1385943"/>
          <a:ext cx="6129772" cy="1785415"/>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1000001</a:t>
                      </a:r>
                      <a:endParaRPr lang="en-US" sz="1400" dirty="0"/>
                    </a:p>
                  </a:txBody>
                  <a:tcPr marL="180009" marR="180009" marT="34290" marB="34290"/>
                </a:tc>
                <a:tc>
                  <a:txBody>
                    <a:bodyPr/>
                    <a:lstStyle/>
                    <a:p>
                      <a:r>
                        <a:rPr lang="en-US" sz="1400" dirty="0" smtClean="0"/>
                        <a:t>Householder</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1000001</a:t>
                      </a:r>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1000002</a:t>
                      </a:r>
                      <a:endParaRPr lang="en-US" sz="1400" dirty="0"/>
                    </a:p>
                  </a:txBody>
                  <a:tcPr marL="180009" marR="180009" marT="34290" marB="34290"/>
                </a:tc>
                <a:tc>
                  <a:txBody>
                    <a:bodyPr/>
                    <a:lstStyle/>
                    <a:p>
                      <a:r>
                        <a:rPr lang="en-US" sz="1400" dirty="0" smtClean="0"/>
                        <a:t>Spouse</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1000002</a:t>
                      </a:r>
                    </a:p>
                  </a:txBody>
                  <a:tcPr marL="180009" marR="180009" marT="34290" marB="34290"/>
                </a:tc>
                <a:extLst>
                  <a:ext uri="{0D108BD9-81ED-4DB2-BD59-A6C34878D82A}">
                    <a16:rowId xmlns:a16="http://schemas.microsoft.com/office/drawing/2014/main" val="10002"/>
                  </a:ext>
                </a:extLst>
              </a:tr>
              <a:tr h="357083">
                <a:tc>
                  <a:txBody>
                    <a:bodyPr/>
                    <a:lstStyle/>
                    <a:p>
                      <a:r>
                        <a:rPr lang="en-US" sz="1400" dirty="0" smtClean="0"/>
                        <a:t>Child</a:t>
                      </a:r>
                      <a:endParaRPr lang="en-US" sz="1400" dirty="0"/>
                    </a:p>
                  </a:txBody>
                  <a:tcPr marL="180009" marR="180009" marT="34290" marB="34290"/>
                </a:tc>
                <a:tc>
                  <a:txBody>
                    <a:bodyPr/>
                    <a:lstStyle/>
                    <a:p>
                      <a:r>
                        <a:rPr lang="en-US" sz="1400" dirty="0" smtClean="0"/>
                        <a:t>1000003</a:t>
                      </a:r>
                      <a:endParaRPr lang="en-US" sz="1400" dirty="0"/>
                    </a:p>
                  </a:txBody>
                  <a:tcPr marL="180009" marR="180009" marT="34290" marB="34290"/>
                </a:tc>
                <a:tc>
                  <a:txBody>
                    <a:bodyPr/>
                    <a:lstStyle/>
                    <a:p>
                      <a:r>
                        <a:rPr lang="en-US" sz="1400" dirty="0" smtClean="0"/>
                        <a:t>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1000003</a:t>
                      </a:r>
                    </a:p>
                  </a:txBody>
                  <a:tcPr marL="180009" marR="180009" marT="34290" marB="34290"/>
                </a:tc>
                <a:extLst>
                  <a:ext uri="{0D108BD9-81ED-4DB2-BD59-A6C34878D82A}">
                    <a16:rowId xmlns:a16="http://schemas.microsoft.com/office/drawing/2014/main" val="10003"/>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Newborn</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1000004</a:t>
                      </a:r>
                    </a:p>
                  </a:txBody>
                  <a:tcPr marL="180009" marR="180009" marT="34290" marB="34290"/>
                </a:tc>
                <a:extLst>
                  <a:ext uri="{0D108BD9-81ED-4DB2-BD59-A6C34878D82A}">
                    <a16:rowId xmlns:a16="http://schemas.microsoft.com/office/drawing/2014/main" val="10004"/>
                  </a:ext>
                </a:extLst>
              </a:tr>
            </a:tbl>
          </a:graphicData>
        </a:graphic>
      </p:graphicFrame>
      <p:sp>
        <p:nvSpPr>
          <p:cNvPr id="16" name="TextBox 15"/>
          <p:cNvSpPr txBox="1"/>
          <p:nvPr/>
        </p:nvSpPr>
        <p:spPr>
          <a:xfrm>
            <a:off x="3532911" y="3510556"/>
            <a:ext cx="2026226" cy="369332"/>
          </a:xfrm>
          <a:prstGeom prst="rect">
            <a:avLst/>
          </a:prstGeom>
          <a:noFill/>
        </p:spPr>
        <p:txBody>
          <a:bodyPr wrap="square" rtlCol="0">
            <a:spAutoFit/>
          </a:bodyPr>
          <a:lstStyle/>
          <a:p>
            <a:r>
              <a:rPr lang="en-US" dirty="0" smtClean="0"/>
              <a:t>Keep if _merge==3</a:t>
            </a:r>
            <a:endParaRPr lang="en-US" dirty="0"/>
          </a:p>
        </p:txBody>
      </p:sp>
      <p:sp>
        <p:nvSpPr>
          <p:cNvPr id="17" name="TextBox 16"/>
          <p:cNvSpPr txBox="1"/>
          <p:nvPr/>
        </p:nvSpPr>
        <p:spPr>
          <a:xfrm>
            <a:off x="3532911" y="3194749"/>
            <a:ext cx="2026226" cy="369332"/>
          </a:xfrm>
          <a:prstGeom prst="rect">
            <a:avLst/>
          </a:prstGeom>
          <a:noFill/>
        </p:spPr>
        <p:txBody>
          <a:bodyPr wrap="square" rtlCol="0">
            <a:spAutoFit/>
          </a:bodyPr>
          <a:lstStyle/>
          <a:p>
            <a:r>
              <a:rPr lang="en-US" dirty="0" smtClean="0"/>
              <a:t>Link using CPSIDP</a:t>
            </a:r>
            <a:endParaRPr lang="en-US" dirty="0"/>
          </a:p>
        </p:txBody>
      </p:sp>
    </p:spTree>
    <p:extLst>
      <p:ext uri="{BB962C8B-B14F-4D97-AF65-F5344CB8AC3E}">
        <p14:creationId xmlns:p14="http://schemas.microsoft.com/office/powerpoint/2010/main" val="6032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Arrival of family member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5918134"/>
              </p:ext>
            </p:extLst>
          </p:nvPr>
        </p:nvGraphicFramePr>
        <p:xfrm>
          <a:off x="1507114" y="1385943"/>
          <a:ext cx="6129772" cy="1785415"/>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1000001</a:t>
                      </a:r>
                      <a:endParaRPr lang="en-US" sz="1400" dirty="0"/>
                    </a:p>
                  </a:txBody>
                  <a:tcPr marL="180009" marR="180009" marT="34290" marB="34290"/>
                </a:tc>
                <a:tc>
                  <a:txBody>
                    <a:bodyPr/>
                    <a:lstStyle/>
                    <a:p>
                      <a:r>
                        <a:rPr lang="en-US" sz="1400" dirty="0" smtClean="0"/>
                        <a:t>Householder</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1000001</a:t>
                      </a:r>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1000002</a:t>
                      </a:r>
                      <a:endParaRPr lang="en-US" sz="1400" dirty="0"/>
                    </a:p>
                  </a:txBody>
                  <a:tcPr marL="180009" marR="180009" marT="34290" marB="34290"/>
                </a:tc>
                <a:tc>
                  <a:txBody>
                    <a:bodyPr/>
                    <a:lstStyle/>
                    <a:p>
                      <a:r>
                        <a:rPr lang="en-US" sz="1400" dirty="0" smtClean="0"/>
                        <a:t>Spouse</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1000002</a:t>
                      </a:r>
                    </a:p>
                  </a:txBody>
                  <a:tcPr marL="180009" marR="180009" marT="34290" marB="34290"/>
                </a:tc>
                <a:extLst>
                  <a:ext uri="{0D108BD9-81ED-4DB2-BD59-A6C34878D82A}">
                    <a16:rowId xmlns:a16="http://schemas.microsoft.com/office/drawing/2014/main" val="10002"/>
                  </a:ext>
                </a:extLst>
              </a:tr>
              <a:tr h="357083">
                <a:tc>
                  <a:txBody>
                    <a:bodyPr/>
                    <a:lstStyle/>
                    <a:p>
                      <a:r>
                        <a:rPr lang="en-US" sz="1400" dirty="0" smtClean="0"/>
                        <a:t>Child</a:t>
                      </a:r>
                      <a:endParaRPr lang="en-US" sz="1400" dirty="0"/>
                    </a:p>
                  </a:txBody>
                  <a:tcPr marL="180009" marR="180009" marT="34290" marB="34290"/>
                </a:tc>
                <a:tc>
                  <a:txBody>
                    <a:bodyPr/>
                    <a:lstStyle/>
                    <a:p>
                      <a:r>
                        <a:rPr lang="en-US" sz="1400" dirty="0" smtClean="0"/>
                        <a:t>1000003</a:t>
                      </a:r>
                      <a:endParaRPr lang="en-US" sz="1400" dirty="0"/>
                    </a:p>
                  </a:txBody>
                  <a:tcPr marL="180009" marR="180009" marT="34290" marB="34290"/>
                </a:tc>
                <a:tc>
                  <a:txBody>
                    <a:bodyPr/>
                    <a:lstStyle/>
                    <a:p>
                      <a:r>
                        <a:rPr lang="en-US" sz="1400" dirty="0" smtClean="0"/>
                        <a:t>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1000003</a:t>
                      </a:r>
                    </a:p>
                  </a:txBody>
                  <a:tcPr marL="180009" marR="180009" marT="34290" marB="34290"/>
                </a:tc>
                <a:extLst>
                  <a:ext uri="{0D108BD9-81ED-4DB2-BD59-A6C34878D82A}">
                    <a16:rowId xmlns:a16="http://schemas.microsoft.com/office/drawing/2014/main" val="10003"/>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Newborn</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1000004</a:t>
                      </a:r>
                    </a:p>
                  </a:txBody>
                  <a:tcPr marL="180009" marR="180009" marT="34290" marB="34290"/>
                </a:tc>
                <a:extLst>
                  <a:ext uri="{0D108BD9-81ED-4DB2-BD59-A6C34878D82A}">
                    <a16:rowId xmlns:a16="http://schemas.microsoft.com/office/drawing/2014/main" val="10004"/>
                  </a:ext>
                </a:extLst>
              </a:tr>
            </a:tbl>
          </a:graphicData>
        </a:graphic>
      </p:graphicFrame>
      <p:sp>
        <p:nvSpPr>
          <p:cNvPr id="16" name="TextBox 15"/>
          <p:cNvSpPr txBox="1"/>
          <p:nvPr/>
        </p:nvSpPr>
        <p:spPr>
          <a:xfrm>
            <a:off x="3532911" y="3510556"/>
            <a:ext cx="2026226" cy="369332"/>
          </a:xfrm>
          <a:prstGeom prst="rect">
            <a:avLst/>
          </a:prstGeom>
          <a:noFill/>
        </p:spPr>
        <p:txBody>
          <a:bodyPr wrap="square" rtlCol="0">
            <a:spAutoFit/>
          </a:bodyPr>
          <a:lstStyle/>
          <a:p>
            <a:r>
              <a:rPr lang="en-US" dirty="0" smtClean="0"/>
              <a:t>Keep if _merge==3</a:t>
            </a:r>
            <a:endParaRPr lang="en-US" dirty="0"/>
          </a:p>
        </p:txBody>
      </p:sp>
      <p:sp>
        <p:nvSpPr>
          <p:cNvPr id="17" name="TextBox 16"/>
          <p:cNvSpPr txBox="1"/>
          <p:nvPr/>
        </p:nvSpPr>
        <p:spPr>
          <a:xfrm>
            <a:off x="3532911" y="3194749"/>
            <a:ext cx="2026226" cy="369332"/>
          </a:xfrm>
          <a:prstGeom prst="rect">
            <a:avLst/>
          </a:prstGeom>
          <a:noFill/>
        </p:spPr>
        <p:txBody>
          <a:bodyPr wrap="square" rtlCol="0">
            <a:spAutoFit/>
          </a:bodyPr>
          <a:lstStyle/>
          <a:p>
            <a:r>
              <a:rPr lang="en-US" dirty="0" smtClean="0"/>
              <a:t>Link using CPSIDP</a:t>
            </a:r>
            <a:endParaRPr lang="en-US" dirty="0"/>
          </a:p>
        </p:txBody>
      </p:sp>
      <p:graphicFrame>
        <p:nvGraphicFramePr>
          <p:cNvPr id="19" name="Content Placeholder 3"/>
          <p:cNvGraphicFramePr>
            <a:graphicFrameLocks/>
          </p:cNvGraphicFramePr>
          <p:nvPr>
            <p:extLst>
              <p:ext uri="{D42A27DB-BD31-4B8C-83A1-F6EECF244321}">
                <p14:modId xmlns:p14="http://schemas.microsoft.com/office/powerpoint/2010/main" val="3352083078"/>
              </p:ext>
            </p:extLst>
          </p:nvPr>
        </p:nvGraphicFramePr>
        <p:xfrm>
          <a:off x="1507114" y="3959424"/>
          <a:ext cx="6129772" cy="1785415"/>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1000001</a:t>
                      </a:r>
                      <a:endParaRPr lang="en-US" sz="1400" dirty="0"/>
                    </a:p>
                  </a:txBody>
                  <a:tcPr marL="180009" marR="180009" marT="34290" marB="34290"/>
                </a:tc>
                <a:tc>
                  <a:txBody>
                    <a:bodyPr/>
                    <a:lstStyle/>
                    <a:p>
                      <a:r>
                        <a:rPr lang="en-US" sz="1400" dirty="0" smtClean="0"/>
                        <a:t>Householder</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1000001</a:t>
                      </a:r>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1000002</a:t>
                      </a:r>
                      <a:endParaRPr lang="en-US" sz="1400" dirty="0"/>
                    </a:p>
                  </a:txBody>
                  <a:tcPr marL="180009" marR="180009" marT="34290" marB="34290"/>
                </a:tc>
                <a:tc>
                  <a:txBody>
                    <a:bodyPr/>
                    <a:lstStyle/>
                    <a:p>
                      <a:r>
                        <a:rPr lang="en-US" sz="1400" dirty="0" smtClean="0"/>
                        <a:t>Spouse</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1000002</a:t>
                      </a:r>
                    </a:p>
                  </a:txBody>
                  <a:tcPr marL="180009" marR="180009" marT="34290" marB="34290"/>
                </a:tc>
                <a:extLst>
                  <a:ext uri="{0D108BD9-81ED-4DB2-BD59-A6C34878D82A}">
                    <a16:rowId xmlns:a16="http://schemas.microsoft.com/office/drawing/2014/main" val="10002"/>
                  </a:ext>
                </a:extLst>
              </a:tr>
              <a:tr h="357083">
                <a:tc>
                  <a:txBody>
                    <a:bodyPr/>
                    <a:lstStyle/>
                    <a:p>
                      <a:r>
                        <a:rPr lang="en-US" sz="1400" dirty="0" smtClean="0"/>
                        <a:t>Child</a:t>
                      </a:r>
                      <a:endParaRPr lang="en-US" sz="1400" dirty="0"/>
                    </a:p>
                  </a:txBody>
                  <a:tcPr marL="180009" marR="180009" marT="34290" marB="34290"/>
                </a:tc>
                <a:tc>
                  <a:txBody>
                    <a:bodyPr/>
                    <a:lstStyle/>
                    <a:p>
                      <a:r>
                        <a:rPr lang="en-US" sz="1400" dirty="0" smtClean="0"/>
                        <a:t>1000003</a:t>
                      </a:r>
                      <a:endParaRPr lang="en-US" sz="1400" dirty="0"/>
                    </a:p>
                  </a:txBody>
                  <a:tcPr marL="180009" marR="180009" marT="34290" marB="34290"/>
                </a:tc>
                <a:tc>
                  <a:txBody>
                    <a:bodyPr/>
                    <a:lstStyle/>
                    <a:p>
                      <a:r>
                        <a:rPr lang="en-US" sz="1400" dirty="0" smtClean="0"/>
                        <a:t>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1000003</a:t>
                      </a:r>
                    </a:p>
                  </a:txBody>
                  <a:tcPr marL="180009" marR="180009" marT="34290" marB="34290"/>
                </a:tc>
                <a:extLst>
                  <a:ext uri="{0D108BD9-81ED-4DB2-BD59-A6C34878D82A}">
                    <a16:rowId xmlns:a16="http://schemas.microsoft.com/office/drawing/2014/main" val="10003"/>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Newborn</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1000004</a:t>
                      </a:r>
                    </a:p>
                  </a:txBody>
                  <a:tcPr marL="180009" marR="180009" marT="34290" marB="34290"/>
                </a:tc>
                <a:extLst>
                  <a:ext uri="{0D108BD9-81ED-4DB2-BD59-A6C34878D82A}">
                    <a16:rowId xmlns:a16="http://schemas.microsoft.com/office/drawing/2014/main" val="10004"/>
                  </a:ext>
                </a:extLst>
              </a:tr>
            </a:tbl>
          </a:graphicData>
        </a:graphic>
      </p:graphicFrame>
      <p:sp>
        <p:nvSpPr>
          <p:cNvPr id="5" name="Multiply 4"/>
          <p:cNvSpPr/>
          <p:nvPr/>
        </p:nvSpPr>
        <p:spPr>
          <a:xfrm>
            <a:off x="6140811" y="5368635"/>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ultiply 19"/>
          <p:cNvSpPr/>
          <p:nvPr/>
        </p:nvSpPr>
        <p:spPr>
          <a:xfrm>
            <a:off x="4644737" y="5368636"/>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9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Arrival of family member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1170347"/>
              </p:ext>
            </p:extLst>
          </p:nvPr>
        </p:nvGraphicFramePr>
        <p:xfrm>
          <a:off x="1507114" y="1385943"/>
          <a:ext cx="6129772" cy="1785415"/>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1000001</a:t>
                      </a:r>
                      <a:endParaRPr lang="en-US" sz="1400" dirty="0"/>
                    </a:p>
                  </a:txBody>
                  <a:tcPr marL="180009" marR="180009" marT="34290" marB="34290"/>
                </a:tc>
                <a:tc>
                  <a:txBody>
                    <a:bodyPr/>
                    <a:lstStyle/>
                    <a:p>
                      <a:r>
                        <a:rPr lang="en-US" sz="1400" dirty="0" smtClean="0"/>
                        <a:t>Householder</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1000001</a:t>
                      </a:r>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1000002</a:t>
                      </a:r>
                      <a:endParaRPr lang="en-US" sz="1400" dirty="0"/>
                    </a:p>
                  </a:txBody>
                  <a:tcPr marL="180009" marR="180009" marT="34290" marB="34290"/>
                </a:tc>
                <a:tc>
                  <a:txBody>
                    <a:bodyPr/>
                    <a:lstStyle/>
                    <a:p>
                      <a:r>
                        <a:rPr lang="en-US" sz="1400" dirty="0" smtClean="0"/>
                        <a:t>Spouse</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1000002</a:t>
                      </a:r>
                    </a:p>
                  </a:txBody>
                  <a:tcPr marL="180009" marR="180009" marT="34290" marB="34290"/>
                </a:tc>
                <a:extLst>
                  <a:ext uri="{0D108BD9-81ED-4DB2-BD59-A6C34878D82A}">
                    <a16:rowId xmlns:a16="http://schemas.microsoft.com/office/drawing/2014/main" val="10002"/>
                  </a:ext>
                </a:extLst>
              </a:tr>
              <a:tr h="357083">
                <a:tc>
                  <a:txBody>
                    <a:bodyPr/>
                    <a:lstStyle/>
                    <a:p>
                      <a:r>
                        <a:rPr lang="en-US" sz="1400" dirty="0" smtClean="0"/>
                        <a:t>Child</a:t>
                      </a:r>
                      <a:endParaRPr lang="en-US" sz="1400" dirty="0"/>
                    </a:p>
                  </a:txBody>
                  <a:tcPr marL="180009" marR="180009" marT="34290" marB="34290"/>
                </a:tc>
                <a:tc>
                  <a:txBody>
                    <a:bodyPr/>
                    <a:lstStyle/>
                    <a:p>
                      <a:r>
                        <a:rPr lang="en-US" sz="1400" dirty="0" smtClean="0"/>
                        <a:t>1000003</a:t>
                      </a:r>
                      <a:endParaRPr lang="en-US" sz="1400" dirty="0"/>
                    </a:p>
                  </a:txBody>
                  <a:tcPr marL="180009" marR="180009" marT="34290" marB="34290"/>
                </a:tc>
                <a:tc>
                  <a:txBody>
                    <a:bodyPr/>
                    <a:lstStyle/>
                    <a:p>
                      <a:r>
                        <a:rPr lang="en-US" sz="1400" dirty="0" smtClean="0"/>
                        <a:t>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1000003</a:t>
                      </a:r>
                    </a:p>
                  </a:txBody>
                  <a:tcPr marL="180009" marR="180009" marT="34290" marB="34290"/>
                </a:tc>
                <a:extLst>
                  <a:ext uri="{0D108BD9-81ED-4DB2-BD59-A6C34878D82A}">
                    <a16:rowId xmlns:a16="http://schemas.microsoft.com/office/drawing/2014/main" val="10003"/>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Newborn</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1000004</a:t>
                      </a:r>
                    </a:p>
                  </a:txBody>
                  <a:tcPr marL="180009" marR="180009" marT="34290" marB="34290"/>
                </a:tc>
                <a:extLst>
                  <a:ext uri="{0D108BD9-81ED-4DB2-BD59-A6C34878D82A}">
                    <a16:rowId xmlns:a16="http://schemas.microsoft.com/office/drawing/2014/main" val="10004"/>
                  </a:ext>
                </a:extLst>
              </a:tr>
            </a:tbl>
          </a:graphicData>
        </a:graphic>
      </p:graphicFrame>
      <p:graphicFrame>
        <p:nvGraphicFramePr>
          <p:cNvPr id="19" name="Content Placeholder 3"/>
          <p:cNvGraphicFramePr>
            <a:graphicFrameLocks/>
          </p:cNvGraphicFramePr>
          <p:nvPr>
            <p:extLst>
              <p:ext uri="{D42A27DB-BD31-4B8C-83A1-F6EECF244321}">
                <p14:modId xmlns:p14="http://schemas.microsoft.com/office/powerpoint/2010/main" val="3462742553"/>
              </p:ext>
            </p:extLst>
          </p:nvPr>
        </p:nvGraphicFramePr>
        <p:xfrm>
          <a:off x="1507114" y="3959424"/>
          <a:ext cx="6129772" cy="1785415"/>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1000001</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Householder</a:t>
                      </a:r>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1000001</a:t>
                      </a:r>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1000002</a:t>
                      </a:r>
                      <a:endParaRPr lang="en-US" sz="1400" dirty="0"/>
                    </a:p>
                  </a:txBody>
                  <a:tcPr marL="180009" marR="180009" marT="34290" marB="34290"/>
                </a:tc>
                <a:tc>
                  <a:txBody>
                    <a:bodyPr/>
                    <a:lstStyle/>
                    <a:p>
                      <a:r>
                        <a:rPr lang="en-US" sz="1400" dirty="0" smtClean="0"/>
                        <a:t>Spouse</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1000002</a:t>
                      </a:r>
                    </a:p>
                  </a:txBody>
                  <a:tcPr marL="180009" marR="180009" marT="34290" marB="34290"/>
                </a:tc>
                <a:extLst>
                  <a:ext uri="{0D108BD9-81ED-4DB2-BD59-A6C34878D82A}">
                    <a16:rowId xmlns:a16="http://schemas.microsoft.com/office/drawing/2014/main" val="10002"/>
                  </a:ext>
                </a:extLst>
              </a:tr>
              <a:tr h="357083">
                <a:tc>
                  <a:txBody>
                    <a:bodyPr/>
                    <a:lstStyle/>
                    <a:p>
                      <a:r>
                        <a:rPr lang="en-US" sz="1400" dirty="0" smtClean="0"/>
                        <a:t>Child</a:t>
                      </a:r>
                      <a:endParaRPr lang="en-US" sz="1400" dirty="0"/>
                    </a:p>
                  </a:txBody>
                  <a:tcPr marL="180009" marR="180009" marT="34290" marB="34290"/>
                </a:tc>
                <a:tc>
                  <a:txBody>
                    <a:bodyPr/>
                    <a:lstStyle/>
                    <a:p>
                      <a:r>
                        <a:rPr lang="en-US" sz="1400" dirty="0" smtClean="0"/>
                        <a:t>1000003</a:t>
                      </a:r>
                      <a:endParaRPr lang="en-US" sz="1400" dirty="0"/>
                    </a:p>
                  </a:txBody>
                  <a:tcPr marL="180009" marR="180009" marT="34290" marB="34290"/>
                </a:tc>
                <a:tc>
                  <a:txBody>
                    <a:bodyPr/>
                    <a:lstStyle/>
                    <a:p>
                      <a:r>
                        <a:rPr lang="en-US" sz="1400" dirty="0" smtClean="0"/>
                        <a:t>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1000003</a:t>
                      </a:r>
                    </a:p>
                  </a:txBody>
                  <a:tcPr marL="180009" marR="180009" marT="34290" marB="34290"/>
                </a:tc>
                <a:extLst>
                  <a:ext uri="{0D108BD9-81ED-4DB2-BD59-A6C34878D82A}">
                    <a16:rowId xmlns:a16="http://schemas.microsoft.com/office/drawing/2014/main" val="10003"/>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Newborn</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1000004</a:t>
                      </a:r>
                    </a:p>
                  </a:txBody>
                  <a:tcPr marL="180009" marR="180009" marT="34290" marB="34290"/>
                </a:tc>
                <a:extLst>
                  <a:ext uri="{0D108BD9-81ED-4DB2-BD59-A6C34878D82A}">
                    <a16:rowId xmlns:a16="http://schemas.microsoft.com/office/drawing/2014/main" val="10004"/>
                  </a:ext>
                </a:extLst>
              </a:tr>
            </a:tbl>
          </a:graphicData>
        </a:graphic>
      </p:graphicFrame>
      <p:sp>
        <p:nvSpPr>
          <p:cNvPr id="5" name="Multiply 4"/>
          <p:cNvSpPr/>
          <p:nvPr/>
        </p:nvSpPr>
        <p:spPr>
          <a:xfrm>
            <a:off x="6140811" y="5368635"/>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ultiply 19"/>
          <p:cNvSpPr/>
          <p:nvPr/>
        </p:nvSpPr>
        <p:spPr>
          <a:xfrm>
            <a:off x="4644737" y="5368636"/>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92284" y="3385208"/>
            <a:ext cx="2026226" cy="369332"/>
          </a:xfrm>
          <a:prstGeom prst="rect">
            <a:avLst/>
          </a:prstGeom>
          <a:noFill/>
        </p:spPr>
        <p:txBody>
          <a:bodyPr wrap="square" rtlCol="0">
            <a:spAutoFit/>
          </a:bodyPr>
          <a:lstStyle/>
          <a:p>
            <a:r>
              <a:rPr lang="en-US" dirty="0" smtClean="0"/>
              <a:t>Run validation code</a:t>
            </a:r>
            <a:endParaRPr lang="en-US" dirty="0"/>
          </a:p>
        </p:txBody>
      </p:sp>
      <p:sp>
        <p:nvSpPr>
          <p:cNvPr id="22" name="TextBox 21"/>
          <p:cNvSpPr txBox="1"/>
          <p:nvPr/>
        </p:nvSpPr>
        <p:spPr>
          <a:xfrm>
            <a:off x="2618510" y="3186462"/>
            <a:ext cx="2317171" cy="369332"/>
          </a:xfrm>
          <a:prstGeom prst="rect">
            <a:avLst/>
          </a:prstGeom>
          <a:noFill/>
        </p:spPr>
        <p:txBody>
          <a:bodyPr wrap="square" rtlCol="0">
            <a:spAutoFit/>
          </a:bodyPr>
          <a:lstStyle/>
          <a:p>
            <a:r>
              <a:rPr lang="en-US" dirty="0" smtClean="0"/>
              <a:t>Drop if sex_t1!=sex_t2</a:t>
            </a:r>
            <a:endParaRPr lang="en-US" dirty="0"/>
          </a:p>
        </p:txBody>
      </p:sp>
      <p:sp>
        <p:nvSpPr>
          <p:cNvPr id="23" name="TextBox 22"/>
          <p:cNvSpPr txBox="1"/>
          <p:nvPr/>
        </p:nvSpPr>
        <p:spPr>
          <a:xfrm>
            <a:off x="4935681" y="3186462"/>
            <a:ext cx="2524991" cy="369332"/>
          </a:xfrm>
          <a:prstGeom prst="rect">
            <a:avLst/>
          </a:prstGeom>
          <a:noFill/>
        </p:spPr>
        <p:txBody>
          <a:bodyPr wrap="square" rtlCol="0">
            <a:spAutoFit/>
          </a:bodyPr>
          <a:lstStyle/>
          <a:p>
            <a:r>
              <a:rPr lang="en-US" dirty="0" smtClean="0"/>
              <a:t>Drop if race_t1!=race_t2</a:t>
            </a:r>
            <a:endParaRPr lang="en-US" dirty="0"/>
          </a:p>
        </p:txBody>
      </p:sp>
      <p:sp>
        <p:nvSpPr>
          <p:cNvPr id="24" name="TextBox 23"/>
          <p:cNvSpPr txBox="1"/>
          <p:nvPr/>
        </p:nvSpPr>
        <p:spPr>
          <a:xfrm>
            <a:off x="4073020" y="3550871"/>
            <a:ext cx="2524991" cy="369332"/>
          </a:xfrm>
          <a:prstGeom prst="rect">
            <a:avLst/>
          </a:prstGeom>
          <a:noFill/>
        </p:spPr>
        <p:txBody>
          <a:bodyPr wrap="square" rtlCol="0">
            <a:spAutoFit/>
          </a:bodyPr>
          <a:lstStyle/>
          <a:p>
            <a:r>
              <a:rPr lang="en-US" dirty="0" smtClean="0"/>
              <a:t>Drop if </a:t>
            </a:r>
            <a:r>
              <a:rPr lang="en-US" dirty="0" err="1" smtClean="0"/>
              <a:t>age_diff</a:t>
            </a:r>
            <a:r>
              <a:rPr lang="en-US" dirty="0" smtClean="0"/>
              <a:t>&gt;2</a:t>
            </a:r>
            <a:endParaRPr lang="en-US" dirty="0"/>
          </a:p>
        </p:txBody>
      </p:sp>
    </p:spTree>
    <p:extLst>
      <p:ext uri="{BB962C8B-B14F-4D97-AF65-F5344CB8AC3E}">
        <p14:creationId xmlns:p14="http://schemas.microsoft.com/office/powerpoint/2010/main" val="15291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a:bodyPr>
          <a:lstStyle/>
          <a:p>
            <a:r>
              <a:rPr lang="en-US" dirty="0" smtClean="0"/>
              <a:t>Tying up loose ends and covering some other things to consider:</a:t>
            </a:r>
          </a:p>
          <a:p>
            <a:pPr lvl="1"/>
            <a:r>
              <a:rPr lang="en-US" dirty="0" smtClean="0"/>
              <a:t>ASEC oversample… one last time</a:t>
            </a:r>
          </a:p>
          <a:p>
            <a:pPr lvl="1"/>
            <a:r>
              <a:rPr lang="en-US" dirty="0" smtClean="0"/>
              <a:t>MARBASEC and ASEC split panels in 2016/2017</a:t>
            </a:r>
          </a:p>
          <a:p>
            <a:pPr lvl="1"/>
            <a:r>
              <a:rPr lang="en-US" dirty="0" smtClean="0"/>
              <a:t>Families and poverty and “attach characteristics”</a:t>
            </a:r>
          </a:p>
          <a:p>
            <a:pPr lvl="1"/>
            <a:r>
              <a:rPr lang="en-US" dirty="0" smtClean="0"/>
              <a:t>Data quality flags, imputations, tax model</a:t>
            </a:r>
          </a:p>
          <a:p>
            <a:pPr lvl="1"/>
            <a:r>
              <a:rPr lang="en-US" dirty="0" smtClean="0"/>
              <a:t>Trivia question(s)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510224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Departure and arrival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1431784"/>
              </p:ext>
            </p:extLst>
          </p:nvPr>
        </p:nvGraphicFramePr>
        <p:xfrm>
          <a:off x="1507114" y="1385943"/>
          <a:ext cx="6129772" cy="1428332"/>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2000001</a:t>
                      </a:r>
                      <a:endParaRPr lang="en-US" sz="1400" dirty="0"/>
                    </a:p>
                  </a:txBody>
                  <a:tcPr marL="180009" marR="180009" marT="34290" marB="34290"/>
                </a:tc>
                <a:tc>
                  <a:txBody>
                    <a:bodyPr/>
                    <a:lstStyle/>
                    <a:p>
                      <a:endParaRPr lang="en-US"/>
                    </a:p>
                  </a:txBody>
                  <a:tcPr marL="180009" marR="180009" marT="34290" marB="34290"/>
                </a:tc>
                <a:tc>
                  <a:txBody>
                    <a:bodyPr/>
                    <a:lstStyle/>
                    <a:p>
                      <a:endParaRPr lang="en-US"/>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2000002</a:t>
                      </a:r>
                      <a:endParaRPr lang="en-US" sz="1400" dirty="0"/>
                    </a:p>
                  </a:txBody>
                  <a:tcPr marL="180009" marR="180009" marT="34290" marB="34290"/>
                </a:tc>
                <a:tc>
                  <a:txBody>
                    <a:bodyPr/>
                    <a:lstStyle/>
                    <a:p>
                      <a:endParaRPr lang="en-US" dirty="0"/>
                    </a:p>
                  </a:txBody>
                  <a:tcPr marL="180009" marR="180009" marT="34290" marB="34290"/>
                </a:tc>
                <a:tc>
                  <a:txBody>
                    <a:bodyPr/>
                    <a:lstStyle/>
                    <a:p>
                      <a:endParaRPr lang="en-US"/>
                    </a:p>
                  </a:txBody>
                  <a:tcPr marL="180009" marR="180009" marT="34290" marB="34290"/>
                </a:tc>
                <a:extLst>
                  <a:ext uri="{0D108BD9-81ED-4DB2-BD59-A6C34878D82A}">
                    <a16:rowId xmlns:a16="http://schemas.microsoft.com/office/drawing/2014/main" val="10002"/>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endParaRPr lang="en-US"/>
                    </a:p>
                  </a:txBody>
                  <a:tcPr marL="180009" marR="180009" marT="34290" marB="34290"/>
                </a:tc>
                <a:tc>
                  <a:txBody>
                    <a:bodyPr/>
                    <a:lstStyle/>
                    <a:p>
                      <a:endParaRPr lang="en-US" dirty="0"/>
                    </a:p>
                  </a:txBody>
                  <a:tcPr marL="180009" marR="180009"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9378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Departure and arrival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824907"/>
              </p:ext>
            </p:extLst>
          </p:nvPr>
        </p:nvGraphicFramePr>
        <p:xfrm>
          <a:off x="1507114" y="1385943"/>
          <a:ext cx="6129772" cy="1428332"/>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2000001</a:t>
                      </a:r>
                      <a:endParaRPr lang="en-US" sz="1400" dirty="0"/>
                    </a:p>
                  </a:txBody>
                  <a:tcPr marL="180009" marR="180009" marT="34290" marB="34290"/>
                </a:tc>
                <a:tc>
                  <a:txBody>
                    <a:bodyPr/>
                    <a:lstStyle/>
                    <a:p>
                      <a:endParaRPr lang="en-US"/>
                    </a:p>
                  </a:txBody>
                  <a:tcPr marL="180009" marR="180009" marT="34290" marB="34290"/>
                </a:tc>
                <a:tc>
                  <a:txBody>
                    <a:bodyPr/>
                    <a:lstStyle/>
                    <a:p>
                      <a:endParaRPr lang="en-US"/>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2000002</a:t>
                      </a:r>
                      <a:endParaRPr lang="en-US" sz="1400" dirty="0"/>
                    </a:p>
                  </a:txBody>
                  <a:tcPr marL="180009" marR="180009" marT="34290" marB="34290"/>
                </a:tc>
                <a:tc>
                  <a:txBody>
                    <a:bodyPr/>
                    <a:lstStyle/>
                    <a:p>
                      <a:r>
                        <a:rPr lang="en-US" sz="1400" dirty="0" smtClean="0"/>
                        <a:t>Householder</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2000002</a:t>
                      </a:r>
                    </a:p>
                  </a:txBody>
                  <a:tcPr marL="180009" marR="180009" marT="34290" marB="34290"/>
                </a:tc>
                <a:extLst>
                  <a:ext uri="{0D108BD9-81ED-4DB2-BD59-A6C34878D82A}">
                    <a16:rowId xmlns:a16="http://schemas.microsoft.com/office/drawing/2014/main" val="10002"/>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Adult (Child)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2000003</a:t>
                      </a:r>
                    </a:p>
                  </a:txBody>
                  <a:tcPr marL="180009" marR="180009" marT="34290" marB="34290"/>
                </a:tc>
                <a:extLst>
                  <a:ext uri="{0D108BD9-81ED-4DB2-BD59-A6C34878D82A}">
                    <a16:rowId xmlns:a16="http://schemas.microsoft.com/office/drawing/2014/main" val="10003"/>
                  </a:ext>
                </a:extLst>
              </a:tr>
            </a:tbl>
          </a:graphicData>
        </a:graphic>
      </p:graphicFrame>
      <p:sp>
        <p:nvSpPr>
          <p:cNvPr id="5" name="Right Arrow 4"/>
          <p:cNvSpPr/>
          <p:nvPr/>
        </p:nvSpPr>
        <p:spPr>
          <a:xfrm>
            <a:off x="2618509" y="2182090"/>
            <a:ext cx="2026227" cy="1039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9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Departure and arrival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9494640"/>
              </p:ext>
            </p:extLst>
          </p:nvPr>
        </p:nvGraphicFramePr>
        <p:xfrm>
          <a:off x="1507114" y="1385943"/>
          <a:ext cx="6129772" cy="1428332"/>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2000001</a:t>
                      </a:r>
                      <a:endParaRPr lang="en-US" sz="1400" dirty="0"/>
                    </a:p>
                  </a:txBody>
                  <a:tcPr marL="180009" marR="180009" marT="34290" marB="34290"/>
                </a:tc>
                <a:tc>
                  <a:txBody>
                    <a:bodyPr/>
                    <a:lstStyle/>
                    <a:p>
                      <a:endParaRPr lang="en-US"/>
                    </a:p>
                  </a:txBody>
                  <a:tcPr marL="180009" marR="180009" marT="34290" marB="34290"/>
                </a:tc>
                <a:tc>
                  <a:txBody>
                    <a:bodyPr/>
                    <a:lstStyle/>
                    <a:p>
                      <a:endParaRPr lang="en-US"/>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2000002</a:t>
                      </a:r>
                      <a:endParaRPr lang="en-US" sz="1400" dirty="0"/>
                    </a:p>
                  </a:txBody>
                  <a:tcPr marL="180009" marR="180009" marT="34290" marB="34290"/>
                </a:tc>
                <a:tc>
                  <a:txBody>
                    <a:bodyPr/>
                    <a:lstStyle/>
                    <a:p>
                      <a:r>
                        <a:rPr lang="en-US" sz="1400" dirty="0" smtClean="0"/>
                        <a:t>Householder</a:t>
                      </a:r>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2000002</a:t>
                      </a:r>
                    </a:p>
                  </a:txBody>
                  <a:tcPr marL="180009" marR="180009" marT="34290" marB="34290"/>
                </a:tc>
                <a:extLst>
                  <a:ext uri="{0D108BD9-81ED-4DB2-BD59-A6C34878D82A}">
                    <a16:rowId xmlns:a16="http://schemas.microsoft.com/office/drawing/2014/main" val="10002"/>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Adult (Child)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2000003</a:t>
                      </a:r>
                    </a:p>
                  </a:txBody>
                  <a:tcPr marL="180009" marR="180009" marT="34290" marB="34290"/>
                </a:tc>
                <a:extLst>
                  <a:ext uri="{0D108BD9-81ED-4DB2-BD59-A6C34878D82A}">
                    <a16:rowId xmlns:a16="http://schemas.microsoft.com/office/drawing/2014/main" val="10003"/>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133272237"/>
              </p:ext>
            </p:extLst>
          </p:nvPr>
        </p:nvGraphicFramePr>
        <p:xfrm>
          <a:off x="1507114" y="3543789"/>
          <a:ext cx="6129772" cy="1428332"/>
        </p:xfrm>
        <a:graphic>
          <a:graphicData uri="http://schemas.openxmlformats.org/drawingml/2006/table">
            <a:tbl>
              <a:tblPr firstRow="1" bandRow="1">
                <a:tableStyleId>{5C22544A-7EE6-4342-B048-85BDC9FD1C3A}</a:tableStyleId>
              </a:tblPr>
              <a:tblGrid>
                <a:gridCol w="1532443">
                  <a:extLst>
                    <a:ext uri="{9D8B030D-6E8A-4147-A177-3AD203B41FA5}">
                      <a16:colId xmlns:a16="http://schemas.microsoft.com/office/drawing/2014/main" val="20000"/>
                    </a:ext>
                  </a:extLst>
                </a:gridCol>
                <a:gridCol w="1532443">
                  <a:extLst>
                    <a:ext uri="{9D8B030D-6E8A-4147-A177-3AD203B41FA5}">
                      <a16:colId xmlns:a16="http://schemas.microsoft.com/office/drawing/2014/main" val="808364995"/>
                    </a:ext>
                  </a:extLst>
                </a:gridCol>
                <a:gridCol w="1532443">
                  <a:extLst>
                    <a:ext uri="{9D8B030D-6E8A-4147-A177-3AD203B41FA5}">
                      <a16:colId xmlns:a16="http://schemas.microsoft.com/office/drawing/2014/main" val="20001"/>
                    </a:ext>
                  </a:extLst>
                </a:gridCol>
                <a:gridCol w="1532443">
                  <a:extLst>
                    <a:ext uri="{9D8B030D-6E8A-4147-A177-3AD203B41FA5}">
                      <a16:colId xmlns:a16="http://schemas.microsoft.com/office/drawing/2014/main" val="3120326038"/>
                    </a:ext>
                  </a:extLst>
                </a:gridCol>
              </a:tblGrid>
              <a:tr h="357083">
                <a:tc>
                  <a:txBody>
                    <a:bodyPr/>
                    <a:lstStyle/>
                    <a:p>
                      <a:r>
                        <a:rPr lang="en-US" sz="1400" dirty="0" smtClean="0"/>
                        <a:t>Roster</a:t>
                      </a:r>
                      <a:r>
                        <a:rPr lang="en-US" sz="1400" baseline="0" dirty="0" smtClean="0"/>
                        <a:t> T1</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tc>
                  <a:txBody>
                    <a:bodyPr/>
                    <a:lstStyle/>
                    <a:p>
                      <a:r>
                        <a:rPr lang="en-US" sz="1400" dirty="0" smtClean="0"/>
                        <a:t>Roster</a:t>
                      </a:r>
                      <a:r>
                        <a:rPr lang="en-US" sz="1400" baseline="0" dirty="0" smtClean="0"/>
                        <a:t> T2</a:t>
                      </a:r>
                      <a:endParaRPr lang="en-US" sz="1400" dirty="0"/>
                    </a:p>
                  </a:txBody>
                  <a:tcPr marL="180009" marR="180009" marT="34290" marB="34290"/>
                </a:tc>
                <a:tc>
                  <a:txBody>
                    <a:bodyPr/>
                    <a:lstStyle/>
                    <a:p>
                      <a:r>
                        <a:rPr lang="en-US" sz="1400" dirty="0" smtClean="0"/>
                        <a:t>CPSIDP</a:t>
                      </a:r>
                      <a:endParaRPr lang="en-US" sz="1400" dirty="0"/>
                    </a:p>
                  </a:txBody>
                  <a:tcPr marL="180009" marR="180009" marT="34290" marB="34290"/>
                </a:tc>
                <a:extLst>
                  <a:ext uri="{0D108BD9-81ED-4DB2-BD59-A6C34878D82A}">
                    <a16:rowId xmlns:a16="http://schemas.microsoft.com/office/drawing/2014/main" val="10000"/>
                  </a:ext>
                </a:extLst>
              </a:tr>
              <a:tr h="357083">
                <a:tc>
                  <a:txBody>
                    <a:bodyPr/>
                    <a:lstStyle/>
                    <a:p>
                      <a:r>
                        <a:rPr lang="en-US" sz="1400" dirty="0" smtClean="0"/>
                        <a:t>Householder</a:t>
                      </a:r>
                      <a:endParaRPr lang="en-US" sz="1400" dirty="0"/>
                    </a:p>
                  </a:txBody>
                  <a:tcPr marL="180009" marR="180009" marT="34290" marB="34290"/>
                </a:tc>
                <a:tc>
                  <a:txBody>
                    <a:bodyPr/>
                    <a:lstStyle/>
                    <a:p>
                      <a:r>
                        <a:rPr lang="en-US" sz="1400" dirty="0" smtClean="0"/>
                        <a:t>2000001</a:t>
                      </a:r>
                      <a:endParaRPr lang="en-US" sz="1400" dirty="0"/>
                    </a:p>
                  </a:txBody>
                  <a:tcPr marL="180009" marR="180009" marT="34290" marB="34290"/>
                </a:tc>
                <a:tc>
                  <a:txBody>
                    <a:bodyPr/>
                    <a:lstStyle/>
                    <a:p>
                      <a:endParaRPr lang="en-US"/>
                    </a:p>
                  </a:txBody>
                  <a:tcPr marL="180009" marR="180009" marT="34290" marB="34290"/>
                </a:tc>
                <a:tc>
                  <a:txBody>
                    <a:bodyPr/>
                    <a:lstStyle/>
                    <a:p>
                      <a:endParaRPr lang="en-US"/>
                    </a:p>
                  </a:txBody>
                  <a:tcPr marL="180009" marR="180009" marT="34290" marB="34290"/>
                </a:tc>
                <a:extLst>
                  <a:ext uri="{0D108BD9-81ED-4DB2-BD59-A6C34878D82A}">
                    <a16:rowId xmlns:a16="http://schemas.microsoft.com/office/drawing/2014/main" val="10001"/>
                  </a:ext>
                </a:extLst>
              </a:tr>
              <a:tr h="357083">
                <a:tc>
                  <a:txBody>
                    <a:bodyPr/>
                    <a:lstStyle/>
                    <a:p>
                      <a:r>
                        <a:rPr lang="en-US" sz="1400" dirty="0" smtClean="0"/>
                        <a:t>Spouse</a:t>
                      </a:r>
                      <a:endParaRPr lang="en-US" sz="1400" dirty="0"/>
                    </a:p>
                  </a:txBody>
                  <a:tcPr marL="180009" marR="180009" marT="34290" marB="34290"/>
                </a:tc>
                <a:tc>
                  <a:txBody>
                    <a:bodyPr/>
                    <a:lstStyle/>
                    <a:p>
                      <a:r>
                        <a:rPr lang="en-US" sz="1400" dirty="0" smtClean="0"/>
                        <a:t>2000002</a:t>
                      </a:r>
                      <a:endParaRPr lang="en-US" sz="1400" dirty="0"/>
                    </a:p>
                  </a:txBody>
                  <a:tcPr marL="180009" marR="180009" marT="34290" marB="34290"/>
                </a:tc>
                <a:tc>
                  <a:txBody>
                    <a:bodyPr/>
                    <a:lstStyle/>
                    <a:p>
                      <a:r>
                        <a:rPr lang="en-US" sz="1400" dirty="0" smtClean="0"/>
                        <a:t>Householder</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2000002</a:t>
                      </a:r>
                    </a:p>
                  </a:txBody>
                  <a:tcPr marL="180009" marR="180009" marT="34290" marB="34290"/>
                </a:tc>
                <a:extLst>
                  <a:ext uri="{0D108BD9-81ED-4DB2-BD59-A6C34878D82A}">
                    <a16:rowId xmlns:a16="http://schemas.microsoft.com/office/drawing/2014/main" val="10002"/>
                  </a:ext>
                </a:extLst>
              </a:tr>
              <a:tr h="357083">
                <a:tc>
                  <a:txBody>
                    <a:bodyPr/>
                    <a:lstStyle/>
                    <a:p>
                      <a:endParaRPr lang="en-US" sz="1400" dirty="0"/>
                    </a:p>
                  </a:txBody>
                  <a:tcPr marL="180009" marR="180009" marT="34290" marB="34290"/>
                </a:tc>
                <a:tc>
                  <a:txBody>
                    <a:bodyPr/>
                    <a:lstStyle/>
                    <a:p>
                      <a:endParaRPr lang="en-US" sz="1400" dirty="0"/>
                    </a:p>
                  </a:txBody>
                  <a:tcPr marL="180009" marR="180009" marT="34290" marB="34290"/>
                </a:tc>
                <a:tc>
                  <a:txBody>
                    <a:bodyPr/>
                    <a:lstStyle/>
                    <a:p>
                      <a:r>
                        <a:rPr lang="en-US" sz="1400" dirty="0" smtClean="0"/>
                        <a:t>Adult (Child)</a:t>
                      </a:r>
                      <a:endParaRPr lang="en-US" sz="1400" dirty="0"/>
                    </a:p>
                  </a:txBody>
                  <a:tcPr marL="180009" marR="180009"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2000003</a:t>
                      </a:r>
                    </a:p>
                  </a:txBody>
                  <a:tcPr marL="180009" marR="180009" marT="34290" marB="34290"/>
                </a:tc>
                <a:extLst>
                  <a:ext uri="{0D108BD9-81ED-4DB2-BD59-A6C34878D82A}">
                    <a16:rowId xmlns:a16="http://schemas.microsoft.com/office/drawing/2014/main" val="10003"/>
                  </a:ext>
                </a:extLst>
              </a:tr>
            </a:tbl>
          </a:graphicData>
        </a:graphic>
      </p:graphicFrame>
      <p:sp>
        <p:nvSpPr>
          <p:cNvPr id="7" name="Multiply 6"/>
          <p:cNvSpPr/>
          <p:nvPr/>
        </p:nvSpPr>
        <p:spPr>
          <a:xfrm>
            <a:off x="1735282" y="3925580"/>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ultiply 7"/>
          <p:cNvSpPr/>
          <p:nvPr/>
        </p:nvSpPr>
        <p:spPr>
          <a:xfrm>
            <a:off x="3290455" y="3925579"/>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4741719" y="4592782"/>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6303602" y="4592781"/>
            <a:ext cx="914400" cy="301337"/>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4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Dealing with families or households</a:t>
            </a:r>
            <a:endParaRPr lang="en-US" dirty="0"/>
          </a:p>
        </p:txBody>
      </p:sp>
      <p:sp>
        <p:nvSpPr>
          <p:cNvPr id="3" name="Content Placeholder 2"/>
          <p:cNvSpPr>
            <a:spLocks noGrp="1"/>
          </p:cNvSpPr>
          <p:nvPr>
            <p:ph idx="1"/>
          </p:nvPr>
        </p:nvSpPr>
        <p:spPr/>
        <p:txBody>
          <a:bodyPr/>
          <a:lstStyle/>
          <a:p>
            <a:r>
              <a:rPr lang="en-US" dirty="0" smtClean="0"/>
              <a:t>Consider adapting validation code</a:t>
            </a:r>
          </a:p>
          <a:p>
            <a:pPr lvl="2"/>
            <a:r>
              <a:rPr lang="en-US" dirty="0" smtClean="0"/>
              <a:t>Missing values can represent arrivals and departures</a:t>
            </a:r>
          </a:p>
          <a:p>
            <a:endParaRPr lang="en-US" dirty="0" smtClean="0"/>
          </a:p>
          <a:p>
            <a:r>
              <a:rPr lang="en-US" dirty="0" smtClean="0"/>
              <a:t>Link just families or households</a:t>
            </a:r>
          </a:p>
          <a:p>
            <a:pPr lvl="2"/>
            <a:r>
              <a:rPr lang="en-US" dirty="0" smtClean="0"/>
              <a:t>Households =&gt; CPSID</a:t>
            </a:r>
          </a:p>
          <a:p>
            <a:pPr lvl="2"/>
            <a:r>
              <a:rPr lang="en-US" dirty="0" smtClean="0"/>
              <a:t>Families =&gt; CPSID + Family ID (FAMUNIT, FFPOS, SPMFAMUNIT)</a:t>
            </a:r>
          </a:p>
          <a:p>
            <a:pPr marL="457200" lvl="1" indent="0">
              <a:buNone/>
            </a:pPr>
            <a:endParaRPr lang="en-US" dirty="0"/>
          </a:p>
        </p:txBody>
      </p:sp>
      <p:sp>
        <p:nvSpPr>
          <p:cNvPr id="4" name="Down Arrow 3"/>
          <p:cNvSpPr/>
          <p:nvPr/>
        </p:nvSpPr>
        <p:spPr>
          <a:xfrm rot="13874908">
            <a:off x="6442363" y="4566033"/>
            <a:ext cx="290945"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06339" y="5216237"/>
            <a:ext cx="1481496" cy="369332"/>
          </a:xfrm>
          <a:prstGeom prst="rect">
            <a:avLst/>
          </a:prstGeom>
          <a:noFill/>
        </p:spPr>
        <p:txBody>
          <a:bodyPr wrap="none" rtlCol="0">
            <a:spAutoFit/>
          </a:bodyPr>
          <a:lstStyle/>
          <a:p>
            <a:r>
              <a:rPr lang="en-US" dirty="0" smtClean="0"/>
              <a:t>Coming soon!</a:t>
            </a:r>
            <a:endParaRPr lang="en-US" dirty="0"/>
          </a:p>
        </p:txBody>
      </p:sp>
    </p:spTree>
    <p:extLst>
      <p:ext uri="{BB962C8B-B14F-4D97-AF65-F5344CB8AC3E}">
        <p14:creationId xmlns:p14="http://schemas.microsoft.com/office/powerpoint/2010/main" val="16965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7625"/>
            <a:ext cx="8229600" cy="1143000"/>
          </a:xfrm>
        </p:spPr>
        <p:txBody>
          <a:bodyPr>
            <a:normAutofit fontScale="90000"/>
          </a:bodyPr>
          <a:lstStyle/>
          <a:p>
            <a:r>
              <a:rPr lang="en-US" dirty="0" smtClean="0"/>
              <a:t>Family composition changes are common</a:t>
            </a:r>
            <a:endParaRPr lang="en-US" dirty="0"/>
          </a:p>
        </p:txBody>
      </p:sp>
      <p:pic>
        <p:nvPicPr>
          <p:cNvPr id="4" name="Content Placeholder 3" descr="Screen Shot 2017-04-19 at 8.12.50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12788"/>
            <a:ext cx="8229600" cy="3500787"/>
          </a:xfrm>
        </p:spPr>
      </p:pic>
      <p:sp>
        <p:nvSpPr>
          <p:cNvPr id="5" name="Frame 4"/>
          <p:cNvSpPr/>
          <p:nvPr/>
        </p:nvSpPr>
        <p:spPr>
          <a:xfrm>
            <a:off x="3267642" y="3618411"/>
            <a:ext cx="1160668" cy="1175658"/>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6" name="Frame 5"/>
          <p:cNvSpPr/>
          <p:nvPr/>
        </p:nvSpPr>
        <p:spPr>
          <a:xfrm>
            <a:off x="3428887" y="5026956"/>
            <a:ext cx="842667" cy="586619"/>
          </a:xfrm>
          <a:prstGeom prst="frame">
            <a:avLst/>
          </a:prstGeom>
          <a:solidFill>
            <a:srgbClr val="FF0000"/>
          </a:solidFill>
          <a:ln w="317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12103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Proxies and data quality flags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4655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analyzing transitions, you may want to know if the transition is real (think labor force, income, etc.)</a:t>
            </a:r>
          </a:p>
          <a:p>
            <a:pPr lvl="2"/>
            <a:r>
              <a:rPr lang="en-US" dirty="0" smtClean="0"/>
              <a:t>Proxy responses</a:t>
            </a:r>
          </a:p>
          <a:p>
            <a:pPr lvl="2"/>
            <a:r>
              <a:rPr lang="en-US" dirty="0" smtClean="0"/>
              <a:t>Item non-response imputations</a:t>
            </a:r>
          </a:p>
          <a:p>
            <a:pPr lvl="2"/>
            <a:endParaRPr lang="en-US" dirty="0" smtClean="0"/>
          </a:p>
          <a:p>
            <a:r>
              <a:rPr lang="en-US" dirty="0" smtClean="0"/>
              <a:t>If validating, you may worry that the discrepancy is from imputation</a:t>
            </a:r>
          </a:p>
          <a:p>
            <a:pPr marL="0" indent="0">
              <a:buNone/>
            </a:pP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Why care about it with panels?</a:t>
            </a:r>
            <a:endParaRPr lang="en-US" dirty="0"/>
          </a:p>
        </p:txBody>
      </p:sp>
    </p:spTree>
    <p:extLst>
      <p:ext uri="{BB962C8B-B14F-4D97-AF65-F5344CB8AC3E}">
        <p14:creationId xmlns:p14="http://schemas.microsoft.com/office/powerpoint/2010/main" val="3247962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Household respondent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One </a:t>
            </a:r>
            <a:r>
              <a:rPr lang="en-US" dirty="0"/>
              <a:t>person may provide all of the CPS data for the entire sample unit, provided that the person is a household member 15 years of age or older who is knowledgeable about the household. The person who responds for the household is called the household respondent. Information collected from the household respondent for other members of the household is referred to as proxy response. </a:t>
            </a:r>
            <a:r>
              <a:rPr lang="en-US" dirty="0" smtClean="0"/>
              <a:t>(CPS TP66 5-1)</a:t>
            </a:r>
          </a:p>
          <a:p>
            <a:pPr marL="0" indent="0">
              <a:buNone/>
            </a:pPr>
            <a:endParaRPr lang="en-US" dirty="0"/>
          </a:p>
          <a:p>
            <a:pPr marL="0" indent="0">
              <a:buNone/>
            </a:pPr>
            <a:r>
              <a:rPr lang="en-US" dirty="0" smtClean="0"/>
              <a:t>Also</a:t>
            </a:r>
            <a:r>
              <a:rPr lang="en-US" dirty="0"/>
              <a:t>, the survey instrument is structured so that every effort is made to interview the same respondent every month</a:t>
            </a:r>
            <a:r>
              <a:rPr lang="en-US" dirty="0" smtClean="0"/>
              <a:t>. </a:t>
            </a:r>
            <a:r>
              <a:rPr lang="en-US" dirty="0"/>
              <a:t>(CPS TP66 </a:t>
            </a:r>
            <a:r>
              <a:rPr lang="en-US" dirty="0" smtClean="0"/>
              <a:t>15-7)</a:t>
            </a:r>
            <a:endParaRPr lang="en-US" dirty="0"/>
          </a:p>
          <a:p>
            <a:pPr marL="0" indent="0">
              <a:buNone/>
            </a:pPr>
            <a:endParaRPr lang="en-US" dirty="0"/>
          </a:p>
        </p:txBody>
      </p:sp>
    </p:spTree>
    <p:extLst>
      <p:ext uri="{BB962C8B-B14F-4D97-AF65-F5344CB8AC3E}">
        <p14:creationId xmlns:p14="http://schemas.microsoft.com/office/powerpoint/2010/main" val="1886386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 Person</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marL="0" indent="0">
              <a:buNone/>
            </a:pPr>
            <a:r>
              <a:rPr lang="en-US" sz="2400" dirty="0" smtClean="0"/>
              <a:t>To </a:t>
            </a:r>
            <a:r>
              <a:rPr lang="en-US" sz="2400" dirty="0"/>
              <a:t>create the household roster, the interviewer asks the household respondent to give ‘‘the names of all persons living or staying’’ in the housing unit, and to ‘‘start with the name of the person or one of the persons who owns or rents’’ the unit. The person whose name the interviewer enters on line 1 (presumably one of the individuals who owns or rents the unit) becomes the reference person. </a:t>
            </a:r>
            <a:r>
              <a:rPr lang="en-US" sz="2400" b="1" dirty="0"/>
              <a:t>The household respondent and the reference person are not necessarily the same. </a:t>
            </a:r>
            <a:r>
              <a:rPr lang="en-US" sz="2400" dirty="0"/>
              <a:t>For example, if you are the household respondent and you give your name ‘‘first’’ when asked to report the household roster, then you are also the reference person. If, on the other hand, you are the household respondent and you give your spouse’s name first when asked to report the </a:t>
            </a:r>
            <a:r>
              <a:rPr lang="en-US" sz="2400" dirty="0" smtClean="0"/>
              <a:t>household </a:t>
            </a:r>
            <a:r>
              <a:rPr lang="en-US" sz="2400" dirty="0"/>
              <a:t>roster, then your spouse is the reference person</a:t>
            </a:r>
            <a:r>
              <a:rPr lang="en-US" sz="2400" dirty="0" smtClean="0"/>
              <a:t>. (</a:t>
            </a:r>
            <a:r>
              <a:rPr lang="en-US" sz="2400" dirty="0"/>
              <a:t>CPS TP66 5-1</a:t>
            </a:r>
            <a:r>
              <a:rPr lang="en-US" sz="2400" dirty="0" smtClean="0"/>
              <a:t>)</a:t>
            </a:r>
            <a:endParaRPr lang="en-US" sz="2400" dirty="0"/>
          </a:p>
        </p:txBody>
      </p:sp>
    </p:spTree>
    <p:extLst>
      <p:ext uri="{BB962C8B-B14F-4D97-AF65-F5344CB8AC3E}">
        <p14:creationId xmlns:p14="http://schemas.microsoft.com/office/powerpoint/2010/main" val="739947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Responses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After completing the household roster, the FR collects the labor force data described in Chapter 6. The labor force data are collected from all civilian adult individuals (age 15 and older) who do not have a usual residence elsewhere. </a:t>
            </a:r>
            <a:r>
              <a:rPr lang="en-US" b="1" dirty="0"/>
              <a:t>To the extent possible, the FR attempts to collect this information from each eligible individual him/herself. In the interest of timeliness and efficiency, however, a household respondent (any knowledgeable adult household member) often provides the data. </a:t>
            </a:r>
            <a:r>
              <a:rPr lang="en-US" dirty="0"/>
              <a:t>Just over one-half of the CPS labor force data are collected by </a:t>
            </a:r>
            <a:r>
              <a:rPr lang="en-US" dirty="0" smtClean="0"/>
              <a:t>self-response. CPS TP66 (7-3)</a:t>
            </a:r>
            <a:endParaRPr lang="en-US" dirty="0"/>
          </a:p>
        </p:txBody>
      </p:sp>
    </p:spTree>
    <p:extLst>
      <p:ext uri="{BB962C8B-B14F-4D97-AF65-F5344CB8AC3E}">
        <p14:creationId xmlns:p14="http://schemas.microsoft.com/office/powerpoint/2010/main" val="186107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ASEC Oversample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1190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references</a:t>
            </a:r>
            <a:endParaRPr lang="en-US" dirty="0"/>
          </a:p>
        </p:txBody>
      </p:sp>
      <p:sp>
        <p:nvSpPr>
          <p:cNvPr id="3" name="Content Placeholder 2"/>
          <p:cNvSpPr>
            <a:spLocks noGrp="1"/>
          </p:cNvSpPr>
          <p:nvPr>
            <p:ph idx="1"/>
          </p:nvPr>
        </p:nvSpPr>
        <p:spPr>
          <a:xfrm>
            <a:off x="457200" y="1417638"/>
            <a:ext cx="8229600" cy="4525963"/>
          </a:xfrm>
        </p:spPr>
        <p:txBody>
          <a:bodyPr>
            <a:noAutofit/>
          </a:bodyPr>
          <a:lstStyle/>
          <a:p>
            <a:pPr marL="0" indent="0">
              <a:buNone/>
            </a:pPr>
            <a:r>
              <a:rPr lang="en-US" sz="1600" dirty="0" err="1"/>
              <a:t>Kojetin</a:t>
            </a:r>
            <a:r>
              <a:rPr lang="en-US" sz="1600" dirty="0"/>
              <a:t>, B.A. and P. Mullin (1995), ‘‘The Quality of </a:t>
            </a:r>
            <a:r>
              <a:rPr lang="en-US" sz="1600" dirty="0" smtClean="0"/>
              <a:t>Proxy Reports </a:t>
            </a:r>
            <a:r>
              <a:rPr lang="en-US" sz="1600" dirty="0"/>
              <a:t>on the Current Population Survey (CPS),’’ </a:t>
            </a:r>
            <a:r>
              <a:rPr lang="en-US" sz="1600" dirty="0" smtClean="0"/>
              <a:t>Proceedings of </a:t>
            </a:r>
            <a:r>
              <a:rPr lang="en-US" sz="1600" dirty="0"/>
              <a:t>the Section on Survey Research </a:t>
            </a:r>
            <a:r>
              <a:rPr lang="en-US" sz="1600" dirty="0" smtClean="0"/>
              <a:t>Methods, American </a:t>
            </a:r>
            <a:r>
              <a:rPr lang="en-US" sz="1600" dirty="0"/>
              <a:t>Statistical Association, pp. 1110−1115</a:t>
            </a:r>
            <a:r>
              <a:rPr lang="en-US" sz="1600" dirty="0" smtClean="0"/>
              <a:t>.</a:t>
            </a:r>
            <a:endParaRPr lang="en-US" sz="1600" dirty="0"/>
          </a:p>
          <a:p>
            <a:pPr marL="0" indent="0">
              <a:buNone/>
            </a:pPr>
            <a:r>
              <a:rPr lang="en-US" sz="1600" dirty="0" err="1"/>
              <a:t>Tanur</a:t>
            </a:r>
            <a:r>
              <a:rPr lang="en-US" sz="1600" dirty="0"/>
              <a:t>, J.M. (1994), ‘‘Conceptualizations of Job Search: </a:t>
            </a:r>
            <a:r>
              <a:rPr lang="en-US" sz="1600" dirty="0" smtClean="0"/>
              <a:t>Further Evidence </a:t>
            </a:r>
            <a:r>
              <a:rPr lang="en-US" sz="1600" dirty="0"/>
              <a:t>From Verbatim Responses,’’ </a:t>
            </a:r>
            <a:r>
              <a:rPr lang="en-US" sz="1600" dirty="0" smtClean="0"/>
              <a:t>Proceedings of </a:t>
            </a:r>
            <a:r>
              <a:rPr lang="en-US" sz="1600" dirty="0"/>
              <a:t>the Section on Survey Research Methods, </a:t>
            </a:r>
            <a:r>
              <a:rPr lang="en-US" sz="1600" dirty="0" smtClean="0"/>
              <a:t>American Statistical </a:t>
            </a:r>
            <a:r>
              <a:rPr lang="en-US" sz="1600" dirty="0"/>
              <a:t>Association, pp. 512−</a:t>
            </a:r>
            <a:r>
              <a:rPr lang="en-US" sz="1600" dirty="0" smtClean="0"/>
              <a:t>516</a:t>
            </a:r>
          </a:p>
          <a:p>
            <a:pPr marL="0" indent="0">
              <a:buNone/>
            </a:pPr>
            <a:r>
              <a:rPr lang="en-US" sz="1600" dirty="0" err="1" smtClean="0"/>
              <a:t>Hokayem</a:t>
            </a:r>
            <a:r>
              <a:rPr lang="en-US" sz="1600" dirty="0"/>
              <a:t>, Charles, Christopher Bollinger, and James P. </a:t>
            </a:r>
            <a:r>
              <a:rPr lang="en-US" sz="1600" dirty="0" err="1"/>
              <a:t>Ziliak</a:t>
            </a:r>
            <a:r>
              <a:rPr lang="en-US" sz="1600" dirty="0"/>
              <a:t>. "The role of CPS nonresponse in the measurement of poverty." Journal of the American Statistical Association 110.511 (2015): 935-945</a:t>
            </a:r>
            <a:r>
              <a:rPr lang="en-US" sz="1600" dirty="0" smtClean="0"/>
              <a:t>.</a:t>
            </a:r>
            <a:endParaRPr lang="en-US" sz="1600" dirty="0"/>
          </a:p>
          <a:p>
            <a:pPr marL="0" indent="0">
              <a:buNone/>
            </a:pPr>
            <a:r>
              <a:rPr lang="en-US" sz="1600" dirty="0"/>
              <a:t>Bollinger, Christopher R., et al. "Trouble in the Tails: Earnings Non-Response and Response Bias across the Distribution." Joint Statistical Meetings, Boston, August. 2014</a:t>
            </a:r>
            <a:r>
              <a:rPr lang="en-US" sz="1600" dirty="0" smtClean="0"/>
              <a:t>.</a:t>
            </a:r>
            <a:endParaRPr lang="en-US" sz="1600" dirty="0"/>
          </a:p>
          <a:p>
            <a:pPr marL="0" indent="0">
              <a:buNone/>
            </a:pPr>
            <a:r>
              <a:rPr lang="en-US" sz="1600" dirty="0"/>
              <a:t>Bollinger, Christopher R., and Barry T. Hirsch. "Is earnings nonresponse ignorable?." Review of Economics and Statistics 95.2 (2013): 407-416</a:t>
            </a:r>
            <a:r>
              <a:rPr lang="en-US" sz="1600" dirty="0" smtClean="0"/>
              <a:t>.</a:t>
            </a:r>
          </a:p>
          <a:p>
            <a:pPr marL="0" indent="0">
              <a:buNone/>
            </a:pPr>
            <a:r>
              <a:rPr lang="en-US" sz="1600" dirty="0" smtClean="0"/>
              <a:t>Bollinger</a:t>
            </a:r>
            <a:r>
              <a:rPr lang="en-US" sz="1600" dirty="0"/>
              <a:t>, Christopher R., and Barry T. Hirsch. "Match bias from earnings imputation in the Current Population Survey: The case of imperfect matching." Journal of Labor Economics 24.3 (2006): 483-519</a:t>
            </a:r>
            <a:r>
              <a:rPr lang="en-US" sz="1600" dirty="0" smtClean="0"/>
              <a:t>.</a:t>
            </a:r>
          </a:p>
          <a:p>
            <a:pPr marL="0" indent="0">
              <a:buNone/>
            </a:pPr>
            <a:r>
              <a:rPr lang="en-US" sz="1600" dirty="0" smtClean="0"/>
              <a:t>Krueger</a:t>
            </a:r>
            <a:r>
              <a:rPr lang="en-US" sz="1600" dirty="0"/>
              <a:t>, Alan B., Alexandre Mas, and </a:t>
            </a:r>
            <a:r>
              <a:rPr lang="en-US" sz="1600" dirty="0" err="1"/>
              <a:t>Xiaotong</a:t>
            </a:r>
            <a:r>
              <a:rPr lang="en-US" sz="1600" dirty="0"/>
              <a:t> </a:t>
            </a:r>
            <a:r>
              <a:rPr lang="en-US" sz="1600" dirty="0" err="1"/>
              <a:t>Niu</a:t>
            </a:r>
            <a:r>
              <a:rPr lang="en-US" sz="1600" dirty="0"/>
              <a:t>. "The Evolution of Rotation Group Bias: Will the Real Unemployment Rate Please Stand Up?." Review of Economics and Statistics 99.2 (2017): 258-264.</a:t>
            </a:r>
          </a:p>
        </p:txBody>
      </p:sp>
    </p:spTree>
    <p:extLst>
      <p:ext uri="{BB962C8B-B14F-4D97-AF65-F5344CB8AC3E}">
        <p14:creationId xmlns:p14="http://schemas.microsoft.com/office/powerpoint/2010/main" val="3599087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Flags</a:t>
            </a:r>
            <a:endParaRPr lang="en-US" dirty="0"/>
          </a:p>
        </p:txBody>
      </p:sp>
      <p:pic>
        <p:nvPicPr>
          <p:cNvPr id="5" name="Picture 4"/>
          <p:cNvPicPr>
            <a:picLocks noChangeAspect="1"/>
          </p:cNvPicPr>
          <p:nvPr/>
        </p:nvPicPr>
        <p:blipFill>
          <a:blip r:embed="rId3"/>
          <a:stretch>
            <a:fillRect/>
          </a:stretch>
        </p:blipFill>
        <p:spPr>
          <a:xfrm>
            <a:off x="2843212" y="1224756"/>
            <a:ext cx="3457575" cy="5276850"/>
          </a:xfrm>
          <a:prstGeom prst="rect">
            <a:avLst/>
          </a:prstGeom>
        </p:spPr>
      </p:pic>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65472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Perturbation</a:t>
            </a:r>
            <a:endParaRPr lang="en-US" dirty="0"/>
          </a:p>
        </p:txBody>
      </p:sp>
      <p:pic>
        <p:nvPicPr>
          <p:cNvPr id="4" name="Content Placeholder 3"/>
          <p:cNvPicPr>
            <a:picLocks noGrp="1" noChangeAspect="1"/>
          </p:cNvPicPr>
          <p:nvPr>
            <p:ph idx="1"/>
          </p:nvPr>
        </p:nvPicPr>
        <p:blipFill>
          <a:blip r:embed="rId3"/>
          <a:stretch>
            <a:fillRect/>
          </a:stretch>
        </p:blipFill>
        <p:spPr>
          <a:xfrm>
            <a:off x="457200" y="2248513"/>
            <a:ext cx="8229600" cy="32293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98125"/>
            <a:ext cx="8467725" cy="704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24" y="3652587"/>
            <a:ext cx="8982075" cy="638175"/>
          </a:xfrm>
          <a:prstGeom prst="rect">
            <a:avLst/>
          </a:prstGeom>
        </p:spPr>
      </p:pic>
    </p:spTree>
    <p:extLst>
      <p:ext uri="{BB962C8B-B14F-4D97-AF65-F5344CB8AC3E}">
        <p14:creationId xmlns:p14="http://schemas.microsoft.com/office/powerpoint/2010/main" val="795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Line Impute: FL_665</a:t>
            </a:r>
            <a:endParaRPr lang="en-US" dirty="0"/>
          </a:p>
        </p:txBody>
      </p:sp>
      <p:sp>
        <p:nvSpPr>
          <p:cNvPr id="8" name="Rectangle 7"/>
          <p:cNvSpPr/>
          <p:nvPr/>
        </p:nvSpPr>
        <p:spPr>
          <a:xfrm>
            <a:off x="248195" y="2256417"/>
            <a:ext cx="8347166" cy="2308324"/>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any_alloc</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fl665 |         0          1 |     Total</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Supplement interview | 1,108,053    507,425 | 1,615,478</a:t>
            </a:r>
          </a:p>
          <a:p>
            <a:r>
              <a:rPr lang="en-US" dirty="0">
                <a:latin typeface="Courier New" panose="02070309020205020404" pitchFamily="49" charset="0"/>
                <a:cs typeface="Courier New" panose="02070309020205020404" pitchFamily="49" charset="0"/>
              </a:rPr>
              <a:t>Not enough for </a:t>
            </a:r>
            <a:r>
              <a:rPr lang="en-US" dirty="0" err="1">
                <a:latin typeface="Courier New" panose="02070309020205020404" pitchFamily="49" charset="0"/>
                <a:cs typeface="Courier New" panose="02070309020205020404" pitchFamily="49" charset="0"/>
              </a:rPr>
              <a:t>interv</a:t>
            </a:r>
            <a:r>
              <a:rPr lang="en-US" dirty="0">
                <a:latin typeface="Courier New" panose="02070309020205020404" pitchFamily="49" charset="0"/>
                <a:cs typeface="Courier New" panose="02070309020205020404" pitchFamily="49" charset="0"/>
              </a:rPr>
              <a:t> |   173,541          0 |   173,541</a:t>
            </a:r>
          </a:p>
          <a:p>
            <a:r>
              <a:rPr lang="en-US" dirty="0">
                <a:latin typeface="Courier New" panose="02070309020205020404" pitchFamily="49" charset="0"/>
                <a:cs typeface="Courier New" panose="02070309020205020404" pitchFamily="49" charset="0"/>
              </a:rPr>
              <a:t>Not enough income </a:t>
            </a:r>
            <a:r>
              <a:rPr lang="en-US" dirty="0" err="1">
                <a:latin typeface="Courier New" panose="02070309020205020404" pitchFamily="49" charset="0"/>
                <a:cs typeface="Courier New" panose="02070309020205020404" pitchFamily="49" charset="0"/>
              </a:rPr>
              <a:t>dat</a:t>
            </a:r>
            <a:r>
              <a:rPr lang="en-US" dirty="0">
                <a:latin typeface="Courier New" panose="02070309020205020404" pitchFamily="49" charset="0"/>
                <a:cs typeface="Courier New" panose="02070309020205020404" pitchFamily="49" charset="0"/>
              </a:rPr>
              <a:t> |    14,408          0 |    14,408</a:t>
            </a:r>
          </a:p>
          <a:p>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Total | 1,296,002    507,425 | 1,803,427</a:t>
            </a:r>
          </a:p>
        </p:txBody>
      </p:sp>
      <p:pic>
        <p:nvPicPr>
          <p:cNvPr id="4" name="Content Placeholder 3"/>
          <p:cNvPicPr>
            <a:picLocks noChangeAspect="1"/>
          </p:cNvPicPr>
          <p:nvPr/>
        </p:nvPicPr>
        <p:blipFill>
          <a:blip r:embed="rId3"/>
          <a:stretch>
            <a:fillRect/>
          </a:stretch>
        </p:blipFill>
        <p:spPr>
          <a:xfrm>
            <a:off x="248195" y="2026310"/>
            <a:ext cx="8021276" cy="2995414"/>
          </a:xfrm>
          <a:prstGeom prst="rect">
            <a:avLst/>
          </a:prstGeom>
        </p:spPr>
      </p:pic>
    </p:spTree>
    <p:extLst>
      <p:ext uri="{BB962C8B-B14F-4D97-AF65-F5344CB8AC3E}">
        <p14:creationId xmlns:p14="http://schemas.microsoft.com/office/powerpoint/2010/main" val="36776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2409543"/>
              </p:ext>
            </p:extLst>
          </p:nvPr>
        </p:nvGraphicFramePr>
        <p:xfrm>
          <a:off x="457199" y="783772"/>
          <a:ext cx="8582297" cy="53423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7382097" y="5215643"/>
            <a:ext cx="1097280" cy="5985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Union</a:t>
            </a:r>
          </a:p>
          <a:p>
            <a:endParaRPr lang="en-US" sz="2800" dirty="0"/>
          </a:p>
        </p:txBody>
      </p:sp>
      <p:sp>
        <p:nvSpPr>
          <p:cNvPr id="6" name="TextBox 1"/>
          <p:cNvSpPr txBox="1"/>
          <p:nvPr/>
        </p:nvSpPr>
        <p:spPr>
          <a:xfrm>
            <a:off x="6337661" y="3393513"/>
            <a:ext cx="1277192" cy="5985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FL_665</a:t>
            </a:r>
          </a:p>
          <a:p>
            <a:endParaRPr lang="en-US" sz="2800" dirty="0"/>
          </a:p>
        </p:txBody>
      </p:sp>
      <p:sp>
        <p:nvSpPr>
          <p:cNvPr id="7" name="TextBox 1"/>
          <p:cNvSpPr txBox="1"/>
          <p:nvPr/>
        </p:nvSpPr>
        <p:spPr>
          <a:xfrm>
            <a:off x="5753592" y="1545277"/>
            <a:ext cx="1745278" cy="5985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t>Income</a:t>
            </a:r>
          </a:p>
          <a:p>
            <a:endParaRPr lang="en-US" sz="2800" dirty="0"/>
          </a:p>
        </p:txBody>
      </p:sp>
    </p:spTree>
    <p:extLst>
      <p:ext uri="{BB962C8B-B14F-4D97-AF65-F5344CB8AC3E}">
        <p14:creationId xmlns:p14="http://schemas.microsoft.com/office/powerpoint/2010/main" val="277509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Changes with Imputations</a:t>
            </a:r>
            <a:endParaRPr lang="en-US" dirty="0"/>
          </a:p>
        </p:txBody>
      </p:sp>
      <p:sp>
        <p:nvSpPr>
          <p:cNvPr id="3" name="Content Placeholder 2"/>
          <p:cNvSpPr>
            <a:spLocks noGrp="1"/>
          </p:cNvSpPr>
          <p:nvPr>
            <p:ph idx="1"/>
          </p:nvPr>
        </p:nvSpPr>
        <p:spPr>
          <a:xfrm>
            <a:off x="1815737" y="1979023"/>
            <a:ext cx="5512526" cy="2566851"/>
          </a:xfrm>
        </p:spPr>
        <p:txBody>
          <a:bodyPr/>
          <a:lstStyle/>
          <a:p>
            <a:pPr marL="0" indent="0">
              <a:buNone/>
            </a:pPr>
            <a:r>
              <a:rPr lang="en-US" dirty="0" smtClean="0"/>
              <a:t>Self-report		</a:t>
            </a:r>
            <a:r>
              <a:rPr lang="en-US" dirty="0" smtClean="0">
                <a:sym typeface="Wingdings" panose="05000000000000000000" pitchFamily="2" charset="2"/>
              </a:rPr>
              <a:t> 	</a:t>
            </a:r>
            <a:r>
              <a:rPr lang="en-US" dirty="0" smtClean="0"/>
              <a:t>Self-report </a:t>
            </a:r>
          </a:p>
          <a:p>
            <a:pPr marL="0" indent="0">
              <a:buNone/>
            </a:pPr>
            <a:r>
              <a:rPr lang="en-US" dirty="0"/>
              <a:t>Self-report </a:t>
            </a:r>
            <a:r>
              <a:rPr lang="en-US" dirty="0" smtClean="0"/>
              <a:t>	</a:t>
            </a:r>
            <a:r>
              <a:rPr lang="en-US" dirty="0" smtClean="0">
                <a:sym typeface="Wingdings" panose="05000000000000000000" pitchFamily="2" charset="2"/>
              </a:rPr>
              <a:t> 	</a:t>
            </a:r>
            <a:r>
              <a:rPr lang="en-US" dirty="0" smtClean="0"/>
              <a:t>Imputed </a:t>
            </a:r>
          </a:p>
          <a:p>
            <a:pPr marL="0" indent="0">
              <a:buNone/>
            </a:pPr>
            <a:r>
              <a:rPr lang="en-US" dirty="0" smtClean="0"/>
              <a:t>Imputed 		</a:t>
            </a:r>
            <a:r>
              <a:rPr lang="en-US" dirty="0" smtClean="0">
                <a:sym typeface="Wingdings" panose="05000000000000000000" pitchFamily="2" charset="2"/>
              </a:rPr>
              <a:t> 	</a:t>
            </a:r>
            <a:r>
              <a:rPr lang="en-US" dirty="0" smtClean="0"/>
              <a:t>Self-report </a:t>
            </a:r>
            <a:endParaRPr lang="en-US" dirty="0"/>
          </a:p>
          <a:p>
            <a:pPr marL="0" indent="0">
              <a:buNone/>
            </a:pPr>
            <a:r>
              <a:rPr lang="en-US" dirty="0" smtClean="0"/>
              <a:t>Imputed 		</a:t>
            </a:r>
            <a:r>
              <a:rPr lang="en-US" dirty="0" smtClean="0">
                <a:sym typeface="Wingdings" panose="05000000000000000000" pitchFamily="2" charset="2"/>
              </a:rPr>
              <a:t> 	</a:t>
            </a:r>
            <a:r>
              <a:rPr lang="en-US" dirty="0" smtClean="0"/>
              <a:t>Imputed</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62" y="271462"/>
            <a:ext cx="6543675" cy="6315075"/>
          </a:xfrm>
          <a:prstGeom prst="rect">
            <a:avLst/>
          </a:prstGeom>
        </p:spPr>
      </p:pic>
    </p:spTree>
    <p:extLst>
      <p:ext uri="{BB962C8B-B14F-4D97-AF65-F5344CB8AC3E}">
        <p14:creationId xmlns:p14="http://schemas.microsoft.com/office/powerpoint/2010/main" val="33739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are modeled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O’Hara, Amy. "New methods for simulating CPS taxes." US Census Bureau Technical Paper (2004</a:t>
            </a:r>
            <a:r>
              <a:rPr lang="en-US" dirty="0" smtClean="0"/>
              <a:t>)</a:t>
            </a:r>
          </a:p>
          <a:p>
            <a:pPr marL="0" indent="0">
              <a:buNone/>
            </a:pPr>
            <a:r>
              <a:rPr lang="en-US" dirty="0"/>
              <a:t>O’Hara, Amy. "Tax variable imputation in the current population survey." Department of the Treasury Internal Revenue Service 169 (2006</a:t>
            </a:r>
            <a:r>
              <a:rPr lang="en-US" dirty="0" smtClean="0"/>
              <a:t>)</a:t>
            </a:r>
          </a:p>
          <a:p>
            <a:pPr marL="0" indent="0">
              <a:buNone/>
            </a:pPr>
            <a:r>
              <a:rPr lang="en-US" dirty="0"/>
              <a:t>Wheaton, Laura, and Kathryn Stevens. "The effect of different tax calculators on the Supplemental Poverty Measure." Urban Institute, April (2016</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37" y="1054553"/>
            <a:ext cx="6042660" cy="5278841"/>
          </a:xfrm>
          <a:prstGeom prst="rect">
            <a:avLst/>
          </a:prstGeom>
        </p:spPr>
      </p:pic>
    </p:spTree>
    <p:extLst>
      <p:ext uri="{BB962C8B-B14F-4D97-AF65-F5344CB8AC3E}">
        <p14:creationId xmlns:p14="http://schemas.microsoft.com/office/powerpoint/2010/main" val="341134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Trivia?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2415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dwelling is selected to be in the CPS. What is the potential maximum number of times that a person in that dwelling could be contacted for a CPS-related interview? Assuming no attrition and no non-response.</a:t>
            </a:r>
          </a:p>
          <a:p>
            <a:pPr marL="0" indent="0" algn="ctr">
              <a:buNone/>
            </a:pPr>
            <a:r>
              <a:rPr lang="en-US" sz="4000" b="1" dirty="0" smtClean="0"/>
              <a:t>11</a:t>
            </a:r>
          </a:p>
          <a:p>
            <a:pPr marL="0" indent="0">
              <a:buNone/>
            </a:pPr>
            <a:r>
              <a:rPr lang="en-US" dirty="0" smtClean="0"/>
              <a:t>Hispanics in November</a:t>
            </a:r>
          </a:p>
          <a:p>
            <a:pPr marL="0" indent="0">
              <a:buNone/>
            </a:pPr>
            <a:r>
              <a:rPr lang="en-US" dirty="0" smtClean="0"/>
              <a:t>8 Basic Monthlies, 2 ASECs, 1 ATUS</a:t>
            </a:r>
          </a:p>
        </p:txBody>
      </p:sp>
    </p:spTree>
    <p:extLst>
      <p:ext uri="{BB962C8B-B14F-4D97-AF65-F5344CB8AC3E}">
        <p14:creationId xmlns:p14="http://schemas.microsoft.com/office/powerpoint/2010/main" val="23874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does Stata stand for?</a:t>
            </a:r>
          </a:p>
          <a:p>
            <a:pPr marL="0" indent="0" algn="ctr">
              <a:buNone/>
            </a:pPr>
            <a:r>
              <a:rPr lang="en-US" b="1" dirty="0" smtClean="0"/>
              <a:t>Nothing! </a:t>
            </a:r>
          </a:p>
          <a:p>
            <a:pPr marL="0" indent="0" algn="ctr">
              <a:buNone/>
            </a:pPr>
            <a:r>
              <a:rPr lang="en-US" b="1" dirty="0" smtClean="0"/>
              <a:t>Portmanteau of statistics </a:t>
            </a:r>
            <a:r>
              <a:rPr lang="en-US" b="1" dirty="0"/>
              <a:t>and data.</a:t>
            </a:r>
          </a:p>
          <a:p>
            <a:pPr marL="0" indent="0">
              <a:buNone/>
            </a:pPr>
            <a:r>
              <a:rPr lang="en-US" dirty="0"/>
              <a:t>The correct spelling is “Stata”, please, not “STATA”. Several of the most active experts on the list can get a little irritated if you get that wrong, although you are free to regard them as pedantic. More importantly, if you write “STATA” you are making it obvious that you didn't read this guide carefully and to the end. </a:t>
            </a:r>
            <a:r>
              <a:rPr lang="en-US" sz="2600" dirty="0"/>
              <a:t>(https://</a:t>
            </a:r>
            <a:r>
              <a:rPr lang="en-US" sz="2600" dirty="0" smtClean="0"/>
              <a:t>www.statalist.org/forums/help#spell)</a:t>
            </a:r>
            <a:endParaRPr lang="en-US" sz="2600" dirty="0"/>
          </a:p>
        </p:txBody>
      </p:sp>
    </p:spTree>
    <p:extLst>
      <p:ext uri="{BB962C8B-B14F-4D97-AF65-F5344CB8AC3E}">
        <p14:creationId xmlns:p14="http://schemas.microsoft.com/office/powerpoint/2010/main" val="21892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ASEC Oversample…again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903" y="1620847"/>
            <a:ext cx="7107691" cy="4475734"/>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0847"/>
            <a:ext cx="8229600" cy="4484669"/>
          </a:xfrm>
        </p:spPr>
      </p:pic>
    </p:spTree>
    <p:extLst>
      <p:ext uri="{BB962C8B-B14F-4D97-AF65-F5344CB8AC3E}">
        <p14:creationId xmlns:p14="http://schemas.microsoft.com/office/powerpoint/2010/main" val="11780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156"/>
            <a:ext cx="8229600" cy="1143000"/>
          </a:xfrm>
        </p:spPr>
        <p:txBody>
          <a:bodyPr>
            <a:normAutofit/>
          </a:bodyPr>
          <a:lstStyle/>
          <a:p>
            <a:r>
              <a:rPr lang="en-US" dirty="0" err="1" smtClean="0"/>
              <a:t>Ih</a:t>
            </a:r>
            <a:r>
              <a:rPr lang="en-US" dirty="0" smtClean="0"/>
              <a:t>-PUMS or Eye-PUMS?</a:t>
            </a:r>
            <a:endParaRPr lang="en-US" dirty="0"/>
          </a:p>
        </p:txBody>
      </p:sp>
      <p:sp>
        <p:nvSpPr>
          <p:cNvPr id="4" name="TextBox 3"/>
          <p:cNvSpPr txBox="1"/>
          <p:nvPr/>
        </p:nvSpPr>
        <p:spPr>
          <a:xfrm>
            <a:off x="2338251" y="4140925"/>
            <a:ext cx="4467497" cy="769441"/>
          </a:xfrm>
          <a:prstGeom prst="rect">
            <a:avLst/>
          </a:prstGeom>
          <a:noFill/>
        </p:spPr>
        <p:txBody>
          <a:bodyPr wrap="square" rtlCol="0">
            <a:spAutoFit/>
          </a:bodyPr>
          <a:lstStyle/>
          <a:p>
            <a:pPr algn="ctr"/>
            <a:r>
              <a:rPr lang="en-US" sz="4400" dirty="0" err="1" smtClean="0"/>
              <a:t>Ih</a:t>
            </a:r>
            <a:r>
              <a:rPr lang="en-US" sz="4400" dirty="0" smtClean="0"/>
              <a:t>-PUMS</a:t>
            </a:r>
            <a:endParaRPr lang="en-US" sz="4400" dirty="0"/>
          </a:p>
        </p:txBody>
      </p:sp>
    </p:spTree>
    <p:extLst>
      <p:ext uri="{BB962C8B-B14F-4D97-AF65-F5344CB8AC3E}">
        <p14:creationId xmlns:p14="http://schemas.microsoft.com/office/powerpoint/2010/main" val="5140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684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Revisiting MARBASEC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3585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MARBASECID</a:t>
            </a:r>
            <a:endParaRPr lang="en-US"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3"/>
          <p:cNvSpPr/>
          <p:nvPr/>
        </p:nvSpPr>
        <p:spPr>
          <a:xfrm rot="10800000" flipH="1">
            <a:off x="2982191" y="3304309"/>
            <a:ext cx="353291" cy="10287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quot;No&quot; Symbol 4"/>
          <p:cNvSpPr/>
          <p:nvPr/>
        </p:nvSpPr>
        <p:spPr>
          <a:xfrm>
            <a:off x="6005945" y="3636818"/>
            <a:ext cx="374073" cy="363682"/>
          </a:xfrm>
          <a:prstGeom prst="noSmoking">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7602681" y="3636818"/>
            <a:ext cx="374073" cy="363682"/>
          </a:xfrm>
          <a:prstGeom prst="noSmoking">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205595" y="3654908"/>
            <a:ext cx="1870364" cy="369332"/>
          </a:xfrm>
          <a:prstGeom prst="rect">
            <a:avLst/>
          </a:prstGeom>
          <a:noFill/>
        </p:spPr>
        <p:txBody>
          <a:bodyPr wrap="square" rtlCol="0">
            <a:spAutoFit/>
          </a:bodyPr>
          <a:lstStyle/>
          <a:p>
            <a:r>
              <a:rPr lang="en-US" dirty="0" smtClean="0"/>
              <a:t>MARBASECID</a:t>
            </a:r>
            <a:endParaRPr lang="en-US" dirty="0"/>
          </a:p>
        </p:txBody>
      </p:sp>
    </p:spTree>
    <p:extLst>
      <p:ext uri="{BB962C8B-B14F-4D97-AF65-F5344CB8AC3E}">
        <p14:creationId xmlns:p14="http://schemas.microsoft.com/office/powerpoint/2010/main" val="16273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634" y="4525225"/>
            <a:ext cx="8987245" cy="1235943"/>
          </a:xfrm>
          <a:prstGeom prst="rect">
            <a:avLst/>
          </a:prstGeom>
        </p:spPr>
        <p:txBody>
          <a:bodyPr wrap="square">
            <a:spAutoFit/>
          </a:bodyPr>
          <a:lstStyle/>
          <a:p>
            <a:r>
              <a:rPr lang="en-US" dirty="0"/>
              <a:t>How did the questionnaire change in the CPS ASEC affect health insurance estimates in 2016?</a:t>
            </a:r>
          </a:p>
          <a:p>
            <a:r>
              <a:rPr lang="en-US" dirty="0"/>
              <a:t>April 2018</a:t>
            </a:r>
          </a:p>
          <a:p>
            <a:r>
              <a:rPr lang="en-US" dirty="0"/>
              <a:t>Working Paper Number: SEHSD-WP2018-01</a:t>
            </a:r>
          </a:p>
          <a:p>
            <a:r>
              <a:rPr lang="en-US" dirty="0"/>
              <a:t>Brett O’Hara and Marina </a:t>
            </a:r>
            <a:r>
              <a:rPr lang="en-US" dirty="0" err="1"/>
              <a:t>Vornovitsky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4241269"/>
              </p:ext>
            </p:extLst>
          </p:nvPr>
        </p:nvGraphicFramePr>
        <p:xfrm>
          <a:off x="733690" y="1483611"/>
          <a:ext cx="7676619" cy="2702877"/>
        </p:xfrm>
        <a:graphic>
          <a:graphicData uri="http://schemas.openxmlformats.org/drawingml/2006/table">
            <a:tbl>
              <a:tblPr firstRow="1" bandRow="1">
                <a:tableStyleId>{5C22544A-7EE6-4342-B048-85BDC9FD1C3A}</a:tableStyleId>
              </a:tblPr>
              <a:tblGrid>
                <a:gridCol w="1060422">
                  <a:extLst>
                    <a:ext uri="{9D8B030D-6E8A-4147-A177-3AD203B41FA5}">
                      <a16:colId xmlns:a16="http://schemas.microsoft.com/office/drawing/2014/main" val="20000"/>
                    </a:ext>
                  </a:extLst>
                </a:gridCol>
                <a:gridCol w="6616197">
                  <a:extLst>
                    <a:ext uri="{9D8B030D-6E8A-4147-A177-3AD203B41FA5}">
                      <a16:colId xmlns:a16="http://schemas.microsoft.com/office/drawing/2014/main" val="20001"/>
                    </a:ext>
                  </a:extLst>
                </a:gridCol>
              </a:tblGrid>
              <a:tr h="630237">
                <a:tc>
                  <a:txBody>
                    <a:bodyPr/>
                    <a:lstStyle/>
                    <a:p>
                      <a:r>
                        <a:rPr lang="en-US" sz="2800" dirty="0" smtClean="0"/>
                        <a:t>Year</a:t>
                      </a:r>
                      <a:endParaRPr lang="en-US" sz="2800" dirty="0"/>
                    </a:p>
                  </a:txBody>
                  <a:tcPr marL="98941" marR="98941"/>
                </a:tc>
                <a:tc>
                  <a:txBody>
                    <a:bodyPr/>
                    <a:lstStyle/>
                    <a:p>
                      <a:r>
                        <a:rPr lang="en-US" sz="2800" dirty="0" smtClean="0"/>
                        <a:t>Obs. from March</a:t>
                      </a:r>
                      <a:r>
                        <a:rPr lang="en-US" sz="2800" baseline="0" dirty="0" smtClean="0"/>
                        <a:t> </a:t>
                      </a:r>
                      <a:r>
                        <a:rPr lang="en-US" sz="2800" dirty="0" smtClean="0"/>
                        <a:t>Basic</a:t>
                      </a:r>
                      <a:r>
                        <a:rPr lang="en-US" sz="2800" baseline="0" dirty="0" smtClean="0"/>
                        <a:t> not linked to ASEC</a:t>
                      </a:r>
                      <a:endParaRPr lang="en-US" sz="2800" dirty="0"/>
                    </a:p>
                  </a:txBody>
                  <a:tcPr marL="98941" marR="98941"/>
                </a:tc>
                <a:extLst>
                  <a:ext uri="{0D108BD9-81ED-4DB2-BD59-A6C34878D82A}">
                    <a16:rowId xmlns:a16="http://schemas.microsoft.com/office/drawing/2014/main" val="10000"/>
                  </a:ext>
                </a:extLst>
              </a:tr>
              <a:tr h="489861">
                <a:tc>
                  <a:txBody>
                    <a:bodyPr/>
                    <a:lstStyle/>
                    <a:p>
                      <a:r>
                        <a:rPr lang="en-US" sz="2800" dirty="0" smtClean="0"/>
                        <a:t>2017</a:t>
                      </a:r>
                      <a:endParaRPr lang="en-US" sz="2800" dirty="0"/>
                    </a:p>
                  </a:txBody>
                  <a:tcPr marL="98941" marR="98941"/>
                </a:tc>
                <a:tc>
                  <a:txBody>
                    <a:bodyPr/>
                    <a:lstStyle/>
                    <a:p>
                      <a:pPr algn="ctr"/>
                      <a:r>
                        <a:rPr lang="en-US" sz="2800" dirty="0" smtClean="0"/>
                        <a:t>8,615</a:t>
                      </a:r>
                    </a:p>
                  </a:txBody>
                  <a:tcPr marL="98941" marR="98941"/>
                </a:tc>
                <a:extLst>
                  <a:ext uri="{0D108BD9-81ED-4DB2-BD59-A6C34878D82A}">
                    <a16:rowId xmlns:a16="http://schemas.microsoft.com/office/drawing/2014/main" val="617067922"/>
                  </a:ext>
                </a:extLst>
              </a:tr>
              <a:tr h="489861">
                <a:tc>
                  <a:txBody>
                    <a:bodyPr/>
                    <a:lstStyle/>
                    <a:p>
                      <a:r>
                        <a:rPr lang="en-US" sz="2800" dirty="0" smtClean="0"/>
                        <a:t>2016</a:t>
                      </a:r>
                      <a:endParaRPr lang="en-US" sz="2800" dirty="0"/>
                    </a:p>
                  </a:txBody>
                  <a:tcPr marL="98941" marR="98941"/>
                </a:tc>
                <a:tc>
                  <a:txBody>
                    <a:bodyPr/>
                    <a:lstStyle/>
                    <a:p>
                      <a:pPr algn="ctr"/>
                      <a:r>
                        <a:rPr lang="en-US" sz="2800" dirty="0" smtClean="0"/>
                        <a:t>8,638</a:t>
                      </a:r>
                    </a:p>
                  </a:txBody>
                  <a:tcPr marL="98941" marR="98941"/>
                </a:tc>
                <a:extLst>
                  <a:ext uri="{0D108BD9-81ED-4DB2-BD59-A6C34878D82A}">
                    <a16:rowId xmlns:a16="http://schemas.microsoft.com/office/drawing/2014/main" val="2533582769"/>
                  </a:ext>
                </a:extLst>
              </a:tr>
              <a:tr h="489861">
                <a:tc>
                  <a:txBody>
                    <a:bodyPr/>
                    <a:lstStyle/>
                    <a:p>
                      <a:r>
                        <a:rPr lang="en-US" sz="2800" dirty="0" smtClean="0"/>
                        <a:t>1996</a:t>
                      </a:r>
                      <a:endParaRPr lang="en-US" sz="2800" dirty="0"/>
                    </a:p>
                  </a:txBody>
                  <a:tcPr marL="98941" marR="98941"/>
                </a:tc>
                <a:tc>
                  <a:txBody>
                    <a:bodyPr/>
                    <a:lstStyle/>
                    <a:p>
                      <a:pPr algn="ctr"/>
                      <a:r>
                        <a:rPr lang="en-US" sz="2800" dirty="0" smtClean="0"/>
                        <a:t>951</a:t>
                      </a:r>
                      <a:endParaRPr lang="en-US" sz="2800" dirty="0" smtClean="0"/>
                    </a:p>
                  </a:txBody>
                  <a:tcPr marL="98941" marR="98941"/>
                </a:tc>
                <a:extLst>
                  <a:ext uri="{0D108BD9-81ED-4DB2-BD59-A6C34878D82A}">
                    <a16:rowId xmlns:a16="http://schemas.microsoft.com/office/drawing/2014/main" val="585745202"/>
                  </a:ext>
                </a:extLst>
              </a:tr>
              <a:tr h="489861">
                <a:tc>
                  <a:txBody>
                    <a:bodyPr/>
                    <a:lstStyle/>
                    <a:p>
                      <a:r>
                        <a:rPr lang="en-US" sz="2800" dirty="0" smtClean="0"/>
                        <a:t>1995</a:t>
                      </a:r>
                      <a:endParaRPr lang="en-US" sz="2800" dirty="0"/>
                    </a:p>
                  </a:txBody>
                  <a:tcPr marL="98941" marR="98941"/>
                </a:tc>
                <a:tc>
                  <a:txBody>
                    <a:bodyPr/>
                    <a:lstStyle/>
                    <a:p>
                      <a:pPr algn="ctr"/>
                      <a:r>
                        <a:rPr lang="en-US" sz="2800" dirty="0" smtClean="0"/>
                        <a:t>3</a:t>
                      </a:r>
                      <a:endParaRPr lang="en-US" sz="2800" dirty="0" smtClean="0"/>
                    </a:p>
                  </a:txBody>
                  <a:tcPr marL="98941" marR="98941"/>
                </a:tc>
                <a:extLst>
                  <a:ext uri="{0D108BD9-81ED-4DB2-BD59-A6C34878D82A}">
                    <a16:rowId xmlns:a16="http://schemas.microsoft.com/office/drawing/2014/main" val="3271028034"/>
                  </a:ext>
                </a:extLst>
              </a:tr>
            </a:tbl>
          </a:graphicData>
        </a:graphic>
      </p:graphicFrame>
      <p:sp>
        <p:nvSpPr>
          <p:cNvPr id="2" name="Title 1"/>
          <p:cNvSpPr>
            <a:spLocks noGrp="1"/>
          </p:cNvSpPr>
          <p:nvPr>
            <p:ph type="title"/>
          </p:nvPr>
        </p:nvSpPr>
        <p:spPr/>
        <p:txBody>
          <a:bodyPr>
            <a:normAutofit/>
          </a:bodyPr>
          <a:lstStyle/>
          <a:p>
            <a:r>
              <a:rPr lang="en-US" dirty="0" smtClean="0"/>
              <a:t>ASEC split sample in 2016 2017</a:t>
            </a:r>
            <a:endParaRPr lang="en-US" dirty="0"/>
          </a:p>
        </p:txBody>
      </p:sp>
      <p:sp>
        <p:nvSpPr>
          <p:cNvPr id="3" name="Rectangle 2"/>
          <p:cNvSpPr/>
          <p:nvPr/>
        </p:nvSpPr>
        <p:spPr>
          <a:xfrm>
            <a:off x="339635" y="5761168"/>
            <a:ext cx="8686800" cy="369332"/>
          </a:xfrm>
          <a:prstGeom prst="rect">
            <a:avLst/>
          </a:prstGeom>
        </p:spPr>
        <p:txBody>
          <a:bodyPr wrap="square">
            <a:spAutoFit/>
          </a:bodyPr>
          <a:lstStyle/>
          <a:p>
            <a:r>
              <a:rPr lang="en-US" dirty="0"/>
              <a:t>https://www.census.gov/library/working-papers/2018/demo/SEHSD-WP2018-01.html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7" y="1074649"/>
            <a:ext cx="7783472" cy="52532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896" y="1417638"/>
            <a:ext cx="7552386" cy="5375450"/>
          </a:xfrm>
          <a:prstGeom prst="rect">
            <a:avLst/>
          </a:prstGeom>
        </p:spPr>
      </p:pic>
    </p:spTree>
    <p:extLst>
      <p:ext uri="{BB962C8B-B14F-4D97-AF65-F5344CB8AC3E}">
        <p14:creationId xmlns:p14="http://schemas.microsoft.com/office/powerpoint/2010/main" val="39341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Linking families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632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Families in IPUMS CPS</a:t>
            </a:r>
            <a:endParaRPr lang="en-US" dirty="0"/>
          </a:p>
        </p:txBody>
      </p:sp>
      <p:sp>
        <p:nvSpPr>
          <p:cNvPr id="5" name="Content Placeholder 4"/>
          <p:cNvSpPr>
            <a:spLocks noGrp="1"/>
          </p:cNvSpPr>
          <p:nvPr>
            <p:ph idx="1"/>
          </p:nvPr>
        </p:nvSpPr>
        <p:spPr/>
        <p:txBody>
          <a:bodyPr/>
          <a:lstStyle/>
          <a:p>
            <a:r>
              <a:rPr lang="en-US" dirty="0" smtClean="0"/>
              <a:t>Official Poverty Families</a:t>
            </a:r>
          </a:p>
          <a:p>
            <a:endParaRPr lang="en-US" dirty="0"/>
          </a:p>
          <a:p>
            <a:r>
              <a:rPr lang="en-US" dirty="0" smtClean="0"/>
              <a:t>Supplemental Poverty Families</a:t>
            </a:r>
          </a:p>
          <a:p>
            <a:endParaRPr lang="en-US" dirty="0"/>
          </a:p>
          <a:p>
            <a:r>
              <a:rPr lang="en-US" dirty="0" smtClean="0"/>
              <a:t>IPUMS CPS Families</a:t>
            </a:r>
            <a:endParaRPr lang="en-US" dirty="0"/>
          </a:p>
        </p:txBody>
      </p:sp>
    </p:spTree>
    <p:extLst>
      <p:ext uri="{BB962C8B-B14F-4D97-AF65-F5344CB8AC3E}">
        <p14:creationId xmlns:p14="http://schemas.microsoft.com/office/powerpoint/2010/main" val="3253321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8703</TotalTime>
  <Words>1488</Words>
  <Application>Microsoft Office PowerPoint</Application>
  <PresentationFormat>On-screen Show (4:3)</PresentationFormat>
  <Paragraphs>327</Paragraphs>
  <Slides>41</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ＭＳ Ｐゴシック</vt:lpstr>
      <vt:lpstr>Arial</vt:lpstr>
      <vt:lpstr>Calibri</vt:lpstr>
      <vt:lpstr>Courier New</vt:lpstr>
      <vt:lpstr>Wingdings</vt:lpstr>
      <vt:lpstr>Office Theme</vt:lpstr>
      <vt:lpstr>1_Office Theme</vt:lpstr>
      <vt:lpstr>Families, Poverty, and Other Features of IPUMS-CPS</vt:lpstr>
      <vt:lpstr>Overview</vt:lpstr>
      <vt:lpstr>ASEC Oversample</vt:lpstr>
      <vt:lpstr>ASEC Oversample…again</vt:lpstr>
      <vt:lpstr>Revisiting MARBASEC</vt:lpstr>
      <vt:lpstr>MARBASECID</vt:lpstr>
      <vt:lpstr>ASEC split sample in 2016 2017</vt:lpstr>
      <vt:lpstr>Linking families</vt:lpstr>
      <vt:lpstr>Families in IPUMS CPS</vt:lpstr>
      <vt:lpstr>Families and Poverty</vt:lpstr>
      <vt:lpstr>Families and Poverty</vt:lpstr>
      <vt:lpstr>IPUMS Family Interrelationship</vt:lpstr>
      <vt:lpstr>Non-householder parent locations</vt:lpstr>
      <vt:lpstr>Cohabitors’ children</vt:lpstr>
      <vt:lpstr>Same sex couples</vt:lpstr>
      <vt:lpstr>Arrival of family member</vt:lpstr>
      <vt:lpstr>Arrival of family member</vt:lpstr>
      <vt:lpstr>Arrival of family member</vt:lpstr>
      <vt:lpstr>Arrival of family member</vt:lpstr>
      <vt:lpstr>Departure and arrival</vt:lpstr>
      <vt:lpstr>Departure and arrival</vt:lpstr>
      <vt:lpstr>Departure and arrival</vt:lpstr>
      <vt:lpstr>Dealing with families or households</vt:lpstr>
      <vt:lpstr>Family composition changes are common</vt:lpstr>
      <vt:lpstr>Proxies and data quality flags</vt:lpstr>
      <vt:lpstr>Why care about it with panels?</vt:lpstr>
      <vt:lpstr>Household respondent</vt:lpstr>
      <vt:lpstr>Reference Person</vt:lpstr>
      <vt:lpstr>Proxy Responses</vt:lpstr>
      <vt:lpstr>Some references</vt:lpstr>
      <vt:lpstr>Data Quality Flags</vt:lpstr>
      <vt:lpstr>Age Perturbation</vt:lpstr>
      <vt:lpstr>Full Line Impute: FL_665</vt:lpstr>
      <vt:lpstr>PowerPoint Presentation</vt:lpstr>
      <vt:lpstr>Income Changes with Imputations</vt:lpstr>
      <vt:lpstr>Taxes are modeled</vt:lpstr>
      <vt:lpstr>Trivia?</vt:lpstr>
      <vt:lpstr>Question 1</vt:lpstr>
      <vt:lpstr>Question 2</vt:lpstr>
      <vt:lpstr>Ih-PUMS or Eye-PUMS?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Jose Pacas</cp:lastModifiedBy>
  <cp:revision>392</cp:revision>
  <dcterms:created xsi:type="dcterms:W3CDTF">2017-04-25T17:58:38Z</dcterms:created>
  <dcterms:modified xsi:type="dcterms:W3CDTF">2018-06-06T12:36:50Z</dcterms:modified>
</cp:coreProperties>
</file>