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81" r:id="rId3"/>
    <p:sldId id="386" r:id="rId4"/>
    <p:sldId id="384" r:id="rId5"/>
    <p:sldId id="385" r:id="rId6"/>
    <p:sldId id="387" r:id="rId7"/>
    <p:sldId id="399" r:id="rId8"/>
    <p:sldId id="396" r:id="rId9"/>
    <p:sldId id="389" r:id="rId10"/>
    <p:sldId id="392" r:id="rId11"/>
    <p:sldId id="393" r:id="rId12"/>
    <p:sldId id="398" r:id="rId13"/>
    <p:sldId id="390" r:id="rId14"/>
    <p:sldId id="394" r:id="rId15"/>
    <p:sldId id="395" r:id="rId16"/>
    <p:sldId id="3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M Jeffers" initials="KMJ" lastIdx="2" clrIdx="0"/>
  <p:cmAuthor id="2" name="Kari C Williams" initials="KCW" lastIdx="15" clrIdx="1">
    <p:extLst/>
  </p:cmAuthor>
  <p:cmAuthor id="3" name="Greg D Freedman Ellis" initials="GDFE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377BCD"/>
    <a:srgbClr val="72A1DC"/>
    <a:srgbClr val="F1F5F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428" autoAdjust="0"/>
  </p:normalViewPr>
  <p:slideViewPr>
    <p:cSldViewPr snapToGrid="0" snapToObjects="1">
      <p:cViewPr>
        <p:scale>
          <a:sx n="78" d="100"/>
          <a:sy n="78" d="100"/>
        </p:scale>
        <p:origin x="-72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984-734C-4DC9-8F34-7ADEA6093FC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AFBE-DD9E-48DA-B20C-988871704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3E77-FA3E-4CB3-A235-A79845E572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MS_Wksp2017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31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549-FD24-4B29-B393-B95B263E31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88A44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5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4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0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5" r:id="rId3"/>
    <p:sldLayoutId id="2147483682" r:id="rId4"/>
    <p:sldLayoutId id="2147483683" r:id="rId5"/>
    <p:sldLayoutId id="2147483676" r:id="rId6"/>
    <p:sldLayoutId id="2147483680" r:id="rId7"/>
    <p:sldLayoutId id="2147483681" r:id="rId8"/>
    <p:sldLayoutId id="2147483677" r:id="rId9"/>
    <p:sldLayoutId id="2147483678" r:id="rId10"/>
    <p:sldLayoutId id="2147483679" r:id="rId11"/>
    <p:sldLayoutId id="2147483684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85" r:id="rId24"/>
    <p:sldLayoutId id="2147483686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-journal.com/sjpdf.html?articlenum=st0323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owingdata.com/2017/11/16/switching-job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ipums.org/cps/samples.s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Weights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delivered with the original data and what to do about weighting linked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IPUMS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 of WTFINL for “eligible subset”</a:t>
            </a:r>
          </a:p>
          <a:p>
            <a:r>
              <a:rPr lang="en-US" dirty="0" smtClean="0"/>
              <a:t>Create cross-categories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AGE, SEX, 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AGE, SEX, HISPAN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AGE, SEX,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Essentially sum of WTFINL at each category of every intersection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Rake WTFINL for the eligible subset who actually link, for example, to the next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IPUMS Weights for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comprehensive of all linking possibilities</a:t>
            </a:r>
          </a:p>
          <a:p>
            <a:r>
              <a:rPr lang="en-US" dirty="0" smtClean="0"/>
              <a:t>Based on types of linkages that we think people might use</a:t>
            </a:r>
          </a:p>
          <a:p>
            <a:r>
              <a:rPr lang="en-US" dirty="0" smtClean="0"/>
              <a:t>Based on </a:t>
            </a:r>
            <a:r>
              <a:rPr lang="en-US" b="1" i="1" dirty="0" smtClean="0"/>
              <a:t>forward </a:t>
            </a:r>
            <a:r>
              <a:rPr lang="en-US" dirty="0" smtClean="0"/>
              <a:t>linking</a:t>
            </a:r>
          </a:p>
          <a:p>
            <a:r>
              <a:rPr lang="en-US" dirty="0" smtClean="0"/>
              <a:t>Currently available from 1989 to present</a:t>
            </a:r>
          </a:p>
        </p:txBody>
      </p:sp>
    </p:spTree>
    <p:extLst>
      <p:ext uri="{BB962C8B-B14F-4D97-AF65-F5344CB8AC3E}">
        <p14:creationId xmlns:p14="http://schemas.microsoft.com/office/powerpoint/2010/main" val="6811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IPUMS Weights for Linked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69193"/>
              </p:ext>
            </p:extLst>
          </p:nvPr>
        </p:nvGraphicFramePr>
        <p:xfrm>
          <a:off x="270456" y="1851275"/>
          <a:ext cx="8615965" cy="417430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408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7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IPUMS name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Purpose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LNKFW1MWT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one month forward linkages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LNKFW1YWT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one year forward linkages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LNKFW8WT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a full 8 observation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panel linked forward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LNKFWMIS14WT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full MIS 1-4 observations linked forward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LNKFWMIS45WT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MIS 4 linked</a:t>
                      </a:r>
                      <a:r>
                        <a:rPr lang="en-US" sz="2400" baseline="0" dirty="0" smtClean="0"/>
                        <a:t> forward to MIS 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LNKFWMIS58WT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Use for full MIS 5-8 observations linked forward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4851" y="2524259"/>
            <a:ext cx="579549" cy="33098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867" y="2524257"/>
            <a:ext cx="461641" cy="33098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9508" y="2524258"/>
            <a:ext cx="781234" cy="33098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is for subset of individuals who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link to be representative of the subset of who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should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link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Actual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linkages = “mechanical” linkages</a:t>
            </a:r>
          </a:p>
          <a:p>
            <a:r>
              <a:rPr lang="en-US" dirty="0" smtClean="0"/>
              <a:t>Current IPUMS panel weights are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forward in time linkages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Created based on adjustments to WTFINL, not supplement weights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to do about Weights?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something…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IPUMS recommends using weights for analysis of CPS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Lots of sensitivity analyses</a:t>
            </a:r>
          </a:p>
          <a:p>
            <a:r>
              <a:rPr lang="en-US" dirty="0" smtClean="0"/>
              <a:t>Help us test our new weights for linked data and give us feedback!</a:t>
            </a:r>
          </a:p>
          <a:p>
            <a:r>
              <a:rPr lang="en-US" dirty="0" smtClean="0"/>
              <a:t>We </a:t>
            </a:r>
            <a:r>
              <a:rPr lang="en-US" dirty="0"/>
              <a:t>are planning to </a:t>
            </a:r>
            <a:r>
              <a:rPr lang="en-US" dirty="0" smtClean="0"/>
              <a:t>conduct analyses with original and new weights to </a:t>
            </a:r>
            <a:r>
              <a:rPr lang="en-US" dirty="0"/>
              <a:t>better understand the extent to which </a:t>
            </a:r>
            <a:r>
              <a:rPr lang="en-US" dirty="0" smtClean="0"/>
              <a:t>weight </a:t>
            </a:r>
            <a:r>
              <a:rPr lang="en-US" dirty="0"/>
              <a:t>adjustment methods (or not) matter for estimates</a:t>
            </a:r>
          </a:p>
        </p:txBody>
      </p:sp>
    </p:spTree>
    <p:extLst>
      <p:ext uri="{BB962C8B-B14F-4D97-AF65-F5344CB8AC3E}">
        <p14:creationId xmlns:p14="http://schemas.microsoft.com/office/powerpoint/2010/main" val="15242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Weights for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</a:t>
            </a:r>
            <a:r>
              <a:rPr lang="en-US" b="1" dirty="0" err="1" smtClean="0"/>
              <a:t>ipfraking</a:t>
            </a:r>
            <a:r>
              <a:rPr lang="en-US" b="1" dirty="0" smtClean="0"/>
              <a:t> </a:t>
            </a:r>
            <a:r>
              <a:rPr lang="en-US" dirty="0"/>
              <a:t>program written by Stanislav </a:t>
            </a:r>
            <a:r>
              <a:rPr lang="en-US" dirty="0" err="1"/>
              <a:t>Kolenikov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Documented in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www.stata-journal.com/sjpdf.html?articlenum=st0323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IPUMS CPS code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Weights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</a:t>
            </a:r>
          </a:p>
          <a:p>
            <a:endParaRPr lang="en-US" dirty="0" smtClean="0"/>
          </a:p>
          <a:p>
            <a:r>
              <a:rPr lang="en-US" dirty="0" smtClean="0"/>
              <a:t>Choice of which weight to use depends on which data you are using</a:t>
            </a:r>
          </a:p>
          <a:p>
            <a:endParaRPr lang="en-US" dirty="0" smtClean="0"/>
          </a:p>
          <a:p>
            <a:r>
              <a:rPr lang="en-US" dirty="0" smtClean="0"/>
              <a:t>With one exception, all weights provided by CPS are cross-sectional weights</a:t>
            </a:r>
          </a:p>
        </p:txBody>
      </p:sp>
    </p:spTree>
    <p:extLst>
      <p:ext uri="{BB962C8B-B14F-4D97-AF65-F5344CB8AC3E}">
        <p14:creationId xmlns:p14="http://schemas.microsoft.com/office/powerpoint/2010/main" val="18087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7162800" y="6180058"/>
            <a:ext cx="1524000" cy="205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409073" y="401052"/>
            <a:ext cx="16459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64557"/>
              </p:ext>
            </p:extLst>
          </p:nvPr>
        </p:nvGraphicFramePr>
        <p:xfrm>
          <a:off x="552451" y="1851275"/>
          <a:ext cx="8083393" cy="388816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8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73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IPUMS name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Original name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Purpose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WTFINL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PWSSWGT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most analyses of basic monthly data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PWCMPWGT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to replicate</a:t>
                      </a:r>
                      <a:r>
                        <a:rPr lang="en-US" sz="2400" baseline="0" dirty="0" smtClean="0"/>
                        <a:t> published BLS labor force estimates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EARNWT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PWORWGT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for outgoing</a:t>
                      </a:r>
                      <a:r>
                        <a:rPr lang="en-US" sz="2400" baseline="0" dirty="0" smtClean="0"/>
                        <a:t> rotation group analyses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3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PANLWT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PWLGWWT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</a:t>
                      </a:r>
                      <a:r>
                        <a:rPr lang="en-US" sz="2400" baseline="0" dirty="0" smtClean="0"/>
                        <a:t>e for gross flows analysis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supplements have a weight that you should use if  you are using data from that supplement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Noted on </a:t>
            </a:r>
            <a:r>
              <a:rPr lang="en-US" dirty="0" smtClean="0">
                <a:hlinkClick r:id="rId2"/>
              </a:rPr>
              <a:t>“sample notes” pages</a:t>
            </a:r>
            <a:endParaRPr lang="en-US" dirty="0" smtClean="0"/>
          </a:p>
          <a:p>
            <a:r>
              <a:rPr lang="en-US" dirty="0" smtClean="0"/>
              <a:t>Not every supplement universe is “All Persons” and there is supplement non-response</a:t>
            </a:r>
          </a:p>
          <a:p>
            <a:r>
              <a:rPr lang="en-US" dirty="0" smtClean="0"/>
              <a:t>IPUMS supplement weight naming convention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[SUPP STEM]SUPPWT (e.g., VOSUPPWT for voting)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Exception: ASECWT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0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Weights for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PANLWT is the closest…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Used for gross flows analysis of adjacent months of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Weight on month X applies to flows between month X-1 and month </a:t>
            </a:r>
            <a:r>
              <a:rPr lang="en-US" dirty="0" smtClean="0"/>
              <a:t>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Reference: “Estimating</a:t>
            </a:r>
            <a:r>
              <a:rPr lang="en-US" dirty="0" smtClean="0"/>
              <a:t> </a:t>
            </a:r>
            <a:r>
              <a:rPr lang="en-US" dirty="0"/>
              <a:t>gross flows consistent with stocks in the CPS” by Harley J. </a:t>
            </a:r>
            <a:r>
              <a:rPr lang="en-US" dirty="0" err="1"/>
              <a:t>Frazis</a:t>
            </a:r>
            <a:r>
              <a:rPr lang="en-US" dirty="0"/>
              <a:t>, Edwin L. Robison, Thomas D. Evans and Martha A. Duff (Monthly Labor Review, September 2005, pp. 3-9.)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IPUMS CPS has constructed a set of test weights for use with linked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NOTE: these are BETA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Weights?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Panel attrition and sample representativeness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Panel attrition is more severe as more time passes between 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January - February 2009 (month to month)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96% retention; 95% match on AGE, SEX, 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March 2009 - March 2010 (one year apart)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79% retention; 75% match on AGE</a:t>
            </a:r>
            <a:r>
              <a:rPr lang="en-US" dirty="0"/>
              <a:t>, SEX, </a:t>
            </a:r>
            <a:r>
              <a:rPr lang="en-US" dirty="0" smtClean="0"/>
              <a:t>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8 months for cohort beginning in January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68% retention; 65% match on </a:t>
            </a:r>
            <a:r>
              <a:rPr lang="en-US" dirty="0"/>
              <a:t>AGE, SEX, RACE </a:t>
            </a:r>
          </a:p>
        </p:txBody>
      </p:sp>
    </p:spTree>
    <p:extLst>
      <p:ext uri="{BB962C8B-B14F-4D97-AF65-F5344CB8AC3E}">
        <p14:creationId xmlns:p14="http://schemas.microsoft.com/office/powerpoint/2010/main" val="11598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We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nothing</a:t>
            </a:r>
          </a:p>
          <a:p>
            <a:r>
              <a:rPr lang="en-US" dirty="0" smtClean="0"/>
              <a:t>Normalizing  the weights</a:t>
            </a:r>
          </a:p>
          <a:p>
            <a:r>
              <a:rPr lang="en-US" dirty="0" smtClean="0"/>
              <a:t>Generating regression-based adjustment factors – predicted probability of being observed in following month(s) and multiple T1 weight by 1/predicted probability</a:t>
            </a:r>
          </a:p>
          <a:p>
            <a:r>
              <a:rPr lang="en-US" dirty="0" smtClean="0"/>
              <a:t>Iterative Proportional Fitting</a:t>
            </a:r>
          </a:p>
        </p:txBody>
      </p:sp>
    </p:spTree>
    <p:extLst>
      <p:ext uri="{BB962C8B-B14F-4D97-AF65-F5344CB8AC3E}">
        <p14:creationId xmlns:p14="http://schemas.microsoft.com/office/powerpoint/2010/main" val="34223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IPUMS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Iterative Proportional Fitting (IPF) or </a:t>
            </a:r>
            <a:r>
              <a:rPr lang="en-US" dirty="0" smtClean="0"/>
              <a:t>Raking in Python (validate in Stata)</a:t>
            </a:r>
            <a:endParaRPr lang="en-US" dirty="0"/>
          </a:p>
          <a:p>
            <a:r>
              <a:rPr lang="en-US" dirty="0" smtClean="0"/>
              <a:t>Builds </a:t>
            </a:r>
            <a:r>
              <a:rPr lang="en-US" dirty="0"/>
              <a:t>on what CPS </a:t>
            </a:r>
            <a:r>
              <a:rPr lang="en-US" dirty="0" smtClean="0"/>
              <a:t>does </a:t>
            </a:r>
          </a:p>
          <a:p>
            <a:r>
              <a:rPr lang="en-US" dirty="0" smtClean="0"/>
              <a:t>Anchored to the month for which they are available and (currently) for forward linkages</a:t>
            </a:r>
          </a:p>
          <a:p>
            <a:r>
              <a:rPr lang="en-US" dirty="0" smtClean="0"/>
              <a:t>Idea is for subset of individuals who </a:t>
            </a:r>
            <a:r>
              <a:rPr lang="en-US" i="1" dirty="0" smtClean="0">
                <a:solidFill>
                  <a:srgbClr val="FF0000"/>
                </a:solidFill>
              </a:rPr>
              <a:t>actually</a:t>
            </a:r>
            <a:r>
              <a:rPr lang="en-US" dirty="0" smtClean="0"/>
              <a:t> link to be representative of the subset of who </a:t>
            </a:r>
            <a:r>
              <a:rPr lang="en-US" i="1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Subset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69336"/>
              </p:ext>
            </p:extLst>
          </p:nvPr>
        </p:nvGraphicFramePr>
        <p:xfrm>
          <a:off x="457200" y="1406106"/>
          <a:ext cx="8227316" cy="41148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968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 (January)</a:t>
                      </a:r>
                      <a:endParaRPr lang="en-US" sz="2400" dirty="0"/>
                    </a:p>
                  </a:txBody>
                  <a:tcPr marL="182739" marR="18273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 (February)</a:t>
                      </a:r>
                      <a:endParaRPr lang="en-US" sz="2400" dirty="0"/>
                    </a:p>
                  </a:txBody>
                  <a:tcPr marL="182739" marR="18273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82739" marR="182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</a:t>
                      </a:r>
                      <a:endParaRPr lang="en-US" sz="2400" dirty="0"/>
                    </a:p>
                  </a:txBody>
                  <a:tcPr marL="182739" marR="18273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1102" y="1897810"/>
            <a:ext cx="7815532" cy="12767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102" y="3706482"/>
            <a:ext cx="7815532" cy="12767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622" y="1912186"/>
            <a:ext cx="1917933" cy="12767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63622" y="3720858"/>
            <a:ext cx="1917933" cy="12767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3622" y="5727939"/>
            <a:ext cx="234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Eligible Subset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715</Words>
  <Application>Microsoft Office PowerPoint</Application>
  <PresentationFormat>On-screen Show (4:3)</PresentationFormat>
  <Paragraphs>134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Weights</vt:lpstr>
      <vt:lpstr>CPS Weights</vt:lpstr>
      <vt:lpstr>Weights</vt:lpstr>
      <vt:lpstr>Supplement Weights</vt:lpstr>
      <vt:lpstr>Weights for Linked Data</vt:lpstr>
      <vt:lpstr>Why Care about Weights?</vt:lpstr>
      <vt:lpstr>Options We Considered</vt:lpstr>
      <vt:lpstr>Construction of IPUMS Weights</vt:lpstr>
      <vt:lpstr>Eligible Subset</vt:lpstr>
      <vt:lpstr>Construction of IPUMS Weights</vt:lpstr>
      <vt:lpstr>IPUMS Weights for Linked Data</vt:lpstr>
      <vt:lpstr>IPUMS Weights for Linked Data</vt:lpstr>
      <vt:lpstr>Some Caveats</vt:lpstr>
      <vt:lpstr>So What to do about Weights?</vt:lpstr>
      <vt:lpstr>Creating Weights for Linked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Sarah M Flood</cp:lastModifiedBy>
  <cp:revision>347</cp:revision>
  <dcterms:created xsi:type="dcterms:W3CDTF">2017-04-25T17:58:38Z</dcterms:created>
  <dcterms:modified xsi:type="dcterms:W3CDTF">2018-06-05T13:07:11Z</dcterms:modified>
</cp:coreProperties>
</file>