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6" r:id="rId3"/>
    <p:sldId id="297" r:id="rId4"/>
    <p:sldId id="296" r:id="rId5"/>
    <p:sldId id="291" r:id="rId6"/>
    <p:sldId id="287" r:id="rId7"/>
    <p:sldId id="288" r:id="rId8"/>
    <p:sldId id="289" r:id="rId9"/>
    <p:sldId id="290" r:id="rId10"/>
    <p:sldId id="293" r:id="rId11"/>
    <p:sldId id="292" r:id="rId12"/>
    <p:sldId id="294" r:id="rId13"/>
    <p:sldId id="29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M Flood" initials="SMF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D0D8E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91" autoAdjust="0"/>
  </p:normalViewPr>
  <p:slideViewPr>
    <p:cSldViewPr>
      <p:cViewPr>
        <p:scale>
          <a:sx n="100" d="100"/>
          <a:sy n="100" d="100"/>
        </p:scale>
        <p:origin x="-432" y="17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7AFE7-39BA-4EE8-96EA-639E6DA7D536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4BE09-70B5-4A65-8F00-D7F6A611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0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Under no circumstances are all ATUS respondents from a given year able to be found in a particular month during the previous year. Lets work through an example.</a:t>
            </a:r>
          </a:p>
          <a:p>
            <a:pPr marL="0" indent="0">
              <a:buNone/>
            </a:pPr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ATUS</a:t>
            </a:r>
            <a:r>
              <a:rPr lang="en-US" baseline="0" dirty="0" smtClean="0"/>
              <a:t> data are collected all year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For 2012 ATUS respondents, CPS final interviews occurred between August 2011 and October 2012. THIS HAS IMPLICATIONS FOR LINKING.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You will never be able to link ALL ATUS respondents to a specific month. Here’s what I mean. Say we want to link to the 2012 ASEC. Only a subset of ATUS respondents in 2012 could have participated in the 2012 ASEC. 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This also has implications for weighting. ATUS weights are for the entire sample. If only a subset of ATUS  respondents is eligible to link to the ASEC and not all of them do (non-response, migration in), weights should be adjusted to deal with non-response.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BE09-70B5-4A65-8F00-D7F6A61179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1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UMS_Wksp2017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7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2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4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UMS_Wksp20172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6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UMS_Wksp20172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78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1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9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3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12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61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5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UMS_Wksp2017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631"/>
            <a:ext cx="8229600" cy="1143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45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79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52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59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11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94549-FD24-4B29-B393-B95B263E317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27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88A44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8312" y="6304452"/>
            <a:ext cx="457200" cy="457200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70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UMS_Wksp2017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9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7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8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6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9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0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6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6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Linking to ATUS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ATUS/CPS Linking Variables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Linking keys			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ATUS-X name</a:t>
            </a:r>
            <a:r>
              <a:rPr lang="en-US" dirty="0" smtClean="0"/>
              <a:t>						</a:t>
            </a:r>
            <a:r>
              <a:rPr lang="en-US" b="1" dirty="0" smtClean="0"/>
              <a:t>RENAME ATUS-X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HRHHID_CPS8						HRHHID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HRHHID2_CPS8 (2004+)				HRHHID2	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HRSERSUF_CPS8 (2003 &amp; 2004)		use to create HRHHID2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HRSAMPLE_CPS8 (2003 &amp; 2004) 		use to create HRHHID2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HUHHNUM_CPS8 (2003 &amp; 2004) 	use to create HRHHID2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LINENO_CPS8						PULINENO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See ATUS user’s guide for the mechanics</a:t>
            </a:r>
          </a:p>
          <a:p>
            <a:pPr lvl="1"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marL="457200">
              <a:defRPr/>
            </a:pPr>
            <a:r>
              <a:rPr lang="en-US" sz="2400" b="1" dirty="0" smtClean="0"/>
              <a:t>Other helpful </a:t>
            </a:r>
            <a:r>
              <a:rPr lang="en-US" sz="2400" b="1" dirty="0"/>
              <a:t>variables</a:t>
            </a:r>
            <a:r>
              <a:rPr lang="en-US" sz="2400" dirty="0"/>
              <a:t>		</a:t>
            </a:r>
            <a:r>
              <a:rPr lang="en-US" sz="2400" dirty="0" smtClean="0"/>
              <a:t>			</a:t>
            </a:r>
            <a:r>
              <a:rPr lang="en-US" sz="2400" b="1" dirty="0" smtClean="0"/>
              <a:t>Variables </a:t>
            </a:r>
            <a:r>
              <a:rPr lang="en-US" sz="2400" b="1" dirty="0"/>
              <a:t>to check links</a:t>
            </a: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MONTH_CPS8						AGE_CPS8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YEAR_CPS8						SEX_CPS8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CASEID							RACE_CPS8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LINENO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3352800" y="2438400"/>
            <a:ext cx="2667000" cy="23622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3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CPSIDP!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IPUMS makes both CPS and ATUS data available</a:t>
            </a:r>
          </a:p>
          <a:p>
            <a:r>
              <a:rPr lang="en-US" dirty="0" smtClean="0"/>
              <a:t>CPSIDP is on both CPS and ATUS data files provided by IPUMS</a:t>
            </a:r>
          </a:p>
          <a:p>
            <a:r>
              <a:rPr lang="en-US" dirty="0" smtClean="0"/>
              <a:t>Simple to merge ATUS and CPS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10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Example: Link ATUS respondents to most recent CPS Volunteer Supplement (September 2002-2009)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257800" cy="51054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Decide whether you want to link to most recent (MIS 5-8) or earlier in the CPS rotation pattern (MIS 1-4)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Keep only respondents whose HRMONTH=9 &amp; HRMIS&gt;=5 &amp; HRMIS&lt;=8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Perform 1 to 1 merge with ATUS data file and each CPS file separately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smtClean="0"/>
              <a:t>Merge 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CPSIDP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smtClean="0"/>
              <a:t>Each respondent should link to only one September data file with these restrictions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 smtClean="0"/>
              <a:t>While selected ATUS respondents should be in this supplement, you won’t find them all because of movement into households and non-response</a:t>
            </a:r>
            <a:endParaRPr lang="en-US" dirty="0"/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105400" y="35306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n-US" altLang="en-US" sz="1600"/>
              <a:t>ATUS-X data file (2003-2009)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8229600" y="1828800"/>
            <a:ext cx="8382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n-US" altLang="en-US"/>
              <a:t>2002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2003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2004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2005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2006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2007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2008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2009</a:t>
            </a:r>
          </a:p>
        </p:txBody>
      </p:sp>
      <p:cxnSp>
        <p:nvCxnSpPr>
          <p:cNvPr id="12294" name="Straight Arrow Connector 7"/>
          <p:cNvCxnSpPr>
            <a:cxnSpLocks noChangeShapeType="1"/>
          </p:cNvCxnSpPr>
          <p:nvPr/>
        </p:nvCxnSpPr>
        <p:spPr bwMode="auto">
          <a:xfrm flipV="1">
            <a:off x="6553200" y="2590800"/>
            <a:ext cx="1676400" cy="990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Straight Arrow Connector 8"/>
          <p:cNvCxnSpPr>
            <a:cxnSpLocks noChangeShapeType="1"/>
          </p:cNvCxnSpPr>
          <p:nvPr/>
        </p:nvCxnSpPr>
        <p:spPr bwMode="auto">
          <a:xfrm flipV="1">
            <a:off x="6629400" y="3124200"/>
            <a:ext cx="16002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Straight Arrow Connector 10"/>
          <p:cNvCxnSpPr>
            <a:cxnSpLocks noChangeShapeType="1"/>
          </p:cNvCxnSpPr>
          <p:nvPr/>
        </p:nvCxnSpPr>
        <p:spPr bwMode="auto">
          <a:xfrm flipV="1">
            <a:off x="6705600" y="3657600"/>
            <a:ext cx="16002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Straight Arrow Connector 13"/>
          <p:cNvCxnSpPr>
            <a:cxnSpLocks noChangeShapeType="1"/>
          </p:cNvCxnSpPr>
          <p:nvPr/>
        </p:nvCxnSpPr>
        <p:spPr bwMode="auto">
          <a:xfrm>
            <a:off x="6705600" y="3886200"/>
            <a:ext cx="16002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8" name="Straight Arrow Connector 15"/>
          <p:cNvCxnSpPr>
            <a:cxnSpLocks noChangeShapeType="1"/>
          </p:cNvCxnSpPr>
          <p:nvPr/>
        </p:nvCxnSpPr>
        <p:spPr bwMode="auto">
          <a:xfrm>
            <a:off x="6705600" y="3962400"/>
            <a:ext cx="16002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9" name="Straight Arrow Connector 17"/>
          <p:cNvCxnSpPr>
            <a:cxnSpLocks noChangeShapeType="1"/>
          </p:cNvCxnSpPr>
          <p:nvPr/>
        </p:nvCxnSpPr>
        <p:spPr bwMode="auto">
          <a:xfrm>
            <a:off x="6629400" y="4038600"/>
            <a:ext cx="1676400" cy="1295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Straight Arrow Connector 20"/>
          <p:cNvCxnSpPr>
            <a:cxnSpLocks noChangeShapeType="1"/>
          </p:cNvCxnSpPr>
          <p:nvPr/>
        </p:nvCxnSpPr>
        <p:spPr bwMode="auto">
          <a:xfrm rot="16200000" flipH="1">
            <a:off x="6591300" y="4152900"/>
            <a:ext cx="1752600" cy="1676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Straight Arrow Connector 7"/>
          <p:cNvCxnSpPr>
            <a:cxnSpLocks noChangeShapeType="1"/>
          </p:cNvCxnSpPr>
          <p:nvPr/>
        </p:nvCxnSpPr>
        <p:spPr bwMode="auto">
          <a:xfrm flipV="1">
            <a:off x="6400800" y="2057400"/>
            <a:ext cx="1828800" cy="1447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2" name="TextBox 4"/>
          <p:cNvSpPr txBox="1">
            <a:spLocks noChangeArrowheads="1"/>
          </p:cNvSpPr>
          <p:nvPr/>
        </p:nvSpPr>
        <p:spPr bwMode="auto">
          <a:xfrm>
            <a:off x="7391400" y="13716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r>
              <a:rPr lang="en-US" altLang="en-US" sz="1600"/>
              <a:t>CPS supplement data files</a:t>
            </a:r>
          </a:p>
        </p:txBody>
      </p:sp>
    </p:spTree>
    <p:extLst>
      <p:ext uri="{BB962C8B-B14F-4D97-AF65-F5344CB8AC3E}">
        <p14:creationId xmlns:p14="http://schemas.microsoft.com/office/powerpoint/2010/main" val="2004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 to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IPUMS Time Use documentation on adjusting ATUS weights so that cases in linked file are representative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atusdata.org/</a:t>
            </a:r>
            <a:r>
              <a:rPr lang="en-US" altLang="en-US" dirty="0" err="1" smtClean="0"/>
              <a:t>atus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linked_docs</a:t>
            </a:r>
            <a:r>
              <a:rPr lang="en-US" altLang="en-US" dirty="0" smtClean="0"/>
              <a:t>/linked_generic.pdf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Alternative approach would be to adjust ATUS weights using IPF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ATUS?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Time diary survey funded by BLS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Fielded annually since 2003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Respondents report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All of the activities they engage in starting at 4am yesterday and ending at 4am today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Where they were, who they were with, and whether they were engaged in childcare or eldercare at the same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Samples individuals 15+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~12,000 people per year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80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Spans a 24-Hour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499799"/>
              </p:ext>
            </p:extLst>
          </p:nvPr>
        </p:nvGraphicFramePr>
        <p:xfrm>
          <a:off x="457200" y="1600200"/>
          <a:ext cx="8381999" cy="48209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003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START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STOP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 WHOM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6:10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6:10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Dressing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Eating 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Spouse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Driving to Train</a:t>
                      </a:r>
                      <a:r>
                        <a:rPr lang="en-US" baseline="0" dirty="0" smtClean="0"/>
                        <a:t> 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6:55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Waiting for the Train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 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6:55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Taking the</a:t>
                      </a:r>
                      <a:r>
                        <a:rPr lang="en-US" baseline="0" dirty="0" smtClean="0"/>
                        <a:t> Train to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Co-Workers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11:05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11:05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12:10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Walking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Restaurant for 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Co-Workers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0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Like CPS supplements</a:t>
            </a:r>
          </a:p>
          <a:p>
            <a:endParaRPr lang="en-US" dirty="0" smtClean="0"/>
          </a:p>
          <a:p>
            <a:r>
              <a:rPr lang="en-US" dirty="0" smtClean="0"/>
              <a:t>Eating and Health (2006-2008, 2014-2016)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Shopping/meal preparation variables, poverty, food program </a:t>
            </a:r>
            <a:r>
              <a:rPr lang="en-US" dirty="0" smtClean="0"/>
              <a:t>participation</a:t>
            </a:r>
          </a:p>
          <a:p>
            <a:r>
              <a:rPr lang="en-US" dirty="0" smtClean="0"/>
              <a:t>Well-Being (2010, 2012, 2013)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Life satisfaction, momentary well-being</a:t>
            </a:r>
            <a:endParaRPr lang="en-US" dirty="0" smtClean="0"/>
          </a:p>
          <a:p>
            <a:r>
              <a:rPr lang="en-US" dirty="0" smtClean="0"/>
              <a:t>Employee Leave (2011)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Access to and use of paid/unpaid leave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06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Using Time Diaries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Gender division of paid and unpaid work</a:t>
            </a:r>
          </a:p>
          <a:p>
            <a:r>
              <a:rPr lang="en-US" dirty="0" smtClean="0"/>
              <a:t>Parents’ time with children</a:t>
            </a:r>
          </a:p>
          <a:p>
            <a:endParaRPr lang="en-US" dirty="0" smtClean="0"/>
          </a:p>
          <a:p>
            <a:r>
              <a:rPr lang="en-US" dirty="0" smtClean="0"/>
              <a:t>Adolescent time use</a:t>
            </a:r>
          </a:p>
          <a:p>
            <a:r>
              <a:rPr lang="en-US" dirty="0" smtClean="0"/>
              <a:t>Time with others (spouse, friends,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Time spent in healthy/unhealthy behaviors</a:t>
            </a:r>
          </a:p>
          <a:p>
            <a:r>
              <a:rPr lang="en-US" dirty="0" smtClean="0"/>
              <a:t>Differences in leisure time activities</a:t>
            </a:r>
          </a:p>
          <a:p>
            <a:r>
              <a:rPr lang="en-US" dirty="0" smtClean="0"/>
              <a:t>Comparisons of time in various activities by demographic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40017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ATUS related to CPS?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CPS is the sampling frame for ATUS</a:t>
            </a:r>
          </a:p>
          <a:p>
            <a:r>
              <a:rPr lang="en-US" dirty="0" smtClean="0"/>
              <a:t>Individual respondents are drawn from households that have completed their participation in CPS</a:t>
            </a:r>
          </a:p>
          <a:p>
            <a:r>
              <a:rPr lang="en-US" dirty="0" smtClean="0"/>
              <a:t>Only requirement is that they completed final CPS interview (MISH 8)</a:t>
            </a:r>
          </a:p>
          <a:p>
            <a:r>
              <a:rPr lang="en-US" dirty="0" smtClean="0"/>
              <a:t>ATUS interview is conducted 2-5 months after final CPS interview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link these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CPS has lots of information about ATUS respondents </a:t>
            </a:r>
            <a:r>
              <a:rPr lang="en-US" i="1" u="sng" dirty="0" smtClean="0"/>
              <a:t>and</a:t>
            </a:r>
            <a:r>
              <a:rPr lang="en-US" dirty="0" smtClean="0"/>
              <a:t> their household members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Spouse’s or parents’ employment, occupation, earnings, hours worked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entire final basic CPS interview is available with the data</a:t>
            </a:r>
          </a:p>
        </p:txBody>
      </p:sp>
    </p:spTree>
    <p:extLst>
      <p:ext uri="{BB962C8B-B14F-4D97-AF65-F5344CB8AC3E}">
        <p14:creationId xmlns:p14="http://schemas.microsoft.com/office/powerpoint/2010/main" val="15888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link these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 ATUS you get data from last month of participation in CPS</a:t>
            </a:r>
          </a:p>
          <a:p>
            <a:r>
              <a:rPr lang="en-US" dirty="0" smtClean="0"/>
              <a:t>Augment ATUS with CPS supplement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ASEC program participation, taxes, poverty, detailed income, self-reported health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Tobacco use supplement for a different health measure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Fertility supplement to tap into timing of women’s family formation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7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657600" y="5176754"/>
            <a:ext cx="44958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Eligible to Link to 2012 ASEC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ATUS Linked </a:t>
            </a:r>
            <a:br>
              <a:rPr lang="en-US" dirty="0" smtClean="0"/>
            </a:br>
            <a:r>
              <a:rPr lang="en-US" dirty="0" smtClean="0"/>
              <a:t>to a Specific CPS Supplement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ATUS data are collected on an ongoing basis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This has implications for linking to CPS!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332529"/>
              </p:ext>
            </p:extLst>
          </p:nvPr>
        </p:nvGraphicFramePr>
        <p:xfrm>
          <a:off x="228604" y="3429000"/>
          <a:ext cx="8686795" cy="2514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82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82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82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82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82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82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821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6821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6821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6821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6821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6821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7803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Nov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7104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7104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638800" y="4533900"/>
            <a:ext cx="32004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Final CPS Interview</a:t>
            </a:r>
          </a:p>
        </p:txBody>
      </p:sp>
      <p:sp>
        <p:nvSpPr>
          <p:cNvPr id="7" name="Rectangle 6"/>
          <p:cNvSpPr/>
          <p:nvPr/>
        </p:nvSpPr>
        <p:spPr>
          <a:xfrm>
            <a:off x="975360" y="5160695"/>
            <a:ext cx="649224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Final CPS Interview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5360" y="5532338"/>
            <a:ext cx="786384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2012 ATUS Respondents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715" y="5070315"/>
            <a:ext cx="685800" cy="867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ASEC 2012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95400" y="4686300"/>
            <a:ext cx="4648200" cy="998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39000" y="5313095"/>
            <a:ext cx="1295400" cy="3716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7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4649</TotalTime>
  <Words>783</Words>
  <Application>Microsoft Office PowerPoint</Application>
  <PresentationFormat>On-screen Show (4:3)</PresentationFormat>
  <Paragraphs>186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Linking to ATUS</vt:lpstr>
      <vt:lpstr>What is ATUS?</vt:lpstr>
      <vt:lpstr>Spans a 24-Hour Period</vt:lpstr>
      <vt:lpstr>Modules</vt:lpstr>
      <vt:lpstr>Research Using Time Diaries</vt:lpstr>
      <vt:lpstr>How is ATUS related to CPS?</vt:lpstr>
      <vt:lpstr>Why link these data?</vt:lpstr>
      <vt:lpstr>Why link these data?</vt:lpstr>
      <vt:lpstr>ATUS Linked  to a Specific CPS Supplement</vt:lpstr>
      <vt:lpstr>ATUS/CPS Linking Variables</vt:lpstr>
      <vt:lpstr>Enter CPSIDP!</vt:lpstr>
      <vt:lpstr>Example: Link ATUS respondents to most recent CPS Volunteer Supplement (September 2002-2009)</vt:lpstr>
      <vt:lpstr>Back to Weights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 Flood</dc:creator>
  <cp:lastModifiedBy>Sarah M Flood</cp:lastModifiedBy>
  <cp:revision>78</cp:revision>
  <dcterms:created xsi:type="dcterms:W3CDTF">2018-05-22T15:09:21Z</dcterms:created>
  <dcterms:modified xsi:type="dcterms:W3CDTF">2018-06-06T15:01:43Z</dcterms:modified>
</cp:coreProperties>
</file>