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2"/>
  </p:notesMasterIdLst>
  <p:sldIdLst>
    <p:sldId id="289" r:id="rId2"/>
    <p:sldId id="285" r:id="rId3"/>
    <p:sldId id="286" r:id="rId4"/>
    <p:sldId id="287" r:id="rId5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8" r:id="rId35"/>
    <p:sldId id="295" r:id="rId36"/>
    <p:sldId id="290" r:id="rId37"/>
    <p:sldId id="291" r:id="rId38"/>
    <p:sldId id="293" r:id="rId39"/>
    <p:sldId id="294" r:id="rId40"/>
    <p:sldId id="296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1C2B"/>
    <a:srgbClr val="00263A"/>
    <a:srgbClr val="091C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8966" autoAdjust="0"/>
  </p:normalViewPr>
  <p:slideViewPr>
    <p:cSldViewPr snapToGrid="0" snapToObjects="1">
      <p:cViewPr varScale="1">
        <p:scale>
          <a:sx n="45" d="100"/>
          <a:sy n="45" d="100"/>
        </p:scale>
        <p:origin x="-24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6AA7EB-1289-4ADB-A333-AC4A760DFD69}" type="datetimeFigureOut">
              <a:rPr lang="en-US" smtClean="0"/>
              <a:t>6/3/2018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5B240E-AC93-4D3E-A0B4-FF99A5D7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29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household, let's call it 'A', enters the survey…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5B240E-AC93-4D3E-A0B4-FF99A5D7195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2700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This is “overlap” of cohorts. At any given time there are 8 cohorts in the CPS.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illustrate, let's choose January of Year X as our focal month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5B240E-AC93-4D3E-A0B4-FF99A5D7195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7825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 subset of those cohorts appear in the next month.</a:t>
            </a:r>
            <a:r>
              <a:rPr lang="en-US" baseline="0" dirty="0" smtClean="0"/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Cohorts in MIS 1-3 in January of year X and cohorts in MIS 5-7 in January of Year X can be linked to February of year X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5B240E-AC93-4D3E-A0B4-FF99A5D7195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3042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However, cohorts X and XX in January of Year X, cannot be linked to February of Year X, as cohort X begins the 8-month break, and cohort XX exits the survey for good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Thus, even in adjacent months, only 75% of the records from the focal month will link across months.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5B240E-AC93-4D3E-A0B4-FF99A5D7195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4905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 smaller subset appears two months ahead.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When we link January to March of Year X, only half of the cohorts appear in both months.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5B240E-AC93-4D3E-A0B4-FF99A5D7195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1319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An even smaller</a:t>
            </a:r>
            <a:r>
              <a:rPr lang="en-US" baseline="0" dirty="0" smtClean="0"/>
              <a:t> subset appears three months ahead.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If we link January to April of Year X, only 2 of 8 cohorts overlap.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5B240E-AC93-4D3E-A0B4-FF99A5D7195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5934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Notice that cohort A does not appear in year X after April. Cohort A is thus not linkable to months May-Dec of Year X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5B240E-AC93-4D3E-A0B4-FF99A5D7195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5798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next possible month to which cohort A can be linked is January of Year X+1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Understanding which months can and cannot link, and how big the resulting linked sample will be is important for knowing what information can and cannot be combined in the CPS.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5B240E-AC93-4D3E-A0B4-FF99A5D7195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5027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a reference table that communicates</a:t>
            </a:r>
            <a:r>
              <a:rPr lang="en-US" baseline="0" dirty="0" smtClean="0"/>
              <a:t> the overlap between months that I just showed you visually. 16 months after a focal month, no one who was in the focal month will remain in CPS.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5B240E-AC93-4D3E-A0B4-FF99A5D7195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4982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this simple example, it doesn’t really matter which MIS people are in as long as they are in both months. So</a:t>
            </a:r>
            <a:r>
              <a:rPr lang="en-US" baseline="0" dirty="0" smtClean="0"/>
              <a:t> it makes more sense to think about time in the CPS as time 1 and time 2 rather than MIS ½, 2/3,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5B240E-AC93-4D3E-A0B4-FF99A5D7195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697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…and is surveyed for four consecutive months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5B240E-AC93-4D3E-A0B4-FF99A5D7195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499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household is then not surveyed for the next 8 months.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5B240E-AC93-4D3E-A0B4-FF99A5D7195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7818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Household  'A' then re-enters the survey for the next 4 months.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 which, the household exits the survey for good.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5B240E-AC93-4D3E-A0B4-FF99A5D7195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918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household's position in this rotation pattern is indicated by the variable "month-in-sample"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5B240E-AC93-4D3E-A0B4-FF99A5D7195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1493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households enter and already-surveyed households exit the CPS every month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5B240E-AC93-4D3E-A0B4-FF99A5D7195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0004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Therefore, each month of the Current Population survey contains households at every stage of the panel rotation (that is, with every value of "month-in-sample")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5B240E-AC93-4D3E-A0B4-FF99A5D7195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2932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Cohorts can link across months. As you can see, cohort A from January can link to cohort A in February,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5B240E-AC93-4D3E-A0B4-FF99A5D7195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2249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cohort B in February can link to cohort B in March. However, the panel rotation pattern has important implications for which months are linkable and linkage rates between linkable samples.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5B240E-AC93-4D3E-A0B4-FF99A5D7195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016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PUMS_Wksp2017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923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PUMS_Wksp20171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657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PUMS_Wksp20172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0447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PUMS_Wksp20172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5739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PUMS_Wksp20172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2651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81EAE-5505-4E43-A449-2919B22A07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B688-D3A9-3C42-B271-4C5387D222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4935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81EAE-5505-4E43-A449-2919B22A07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B688-D3A9-3C42-B271-4C5387D222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5182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81EAE-5505-4E43-A449-2919B22A07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B688-D3A9-3C42-B271-4C5387D222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9587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81EAE-5505-4E43-A449-2919B22A07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B688-D3A9-3C42-B271-4C5387D222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1344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81EAE-5505-4E43-A449-2919B22A07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B688-D3A9-3C42-B271-4C5387D222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5803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81EAE-5505-4E43-A449-2919B22A07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B688-D3A9-3C42-B271-4C5387D222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260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PUMS_Wksp2017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5631"/>
            <a:ext cx="8229600" cy="1143000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3393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81EAE-5505-4E43-A449-2919B22A07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B688-D3A9-3C42-B271-4C5387D222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8750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81EAE-5505-4E43-A449-2919B22A07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B688-D3A9-3C42-B271-4C5387D222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7357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81EAE-5505-4E43-A449-2919B22A07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B688-D3A9-3C42-B271-4C5387D222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8138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81EAE-5505-4E43-A449-2919B22A07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B688-D3A9-3C42-B271-4C5387D222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1257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981200"/>
            <a:ext cx="8229600" cy="38862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A94549-FD24-4B29-B393-B95B263E3173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268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/>
              <a:ea typeface="ＭＳ Ｐゴシック" charset="-128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152400" y="158750"/>
            <a:ext cx="8832850" cy="6546850"/>
          </a:xfrm>
          <a:prstGeom prst="rect">
            <a:avLst/>
          </a:prstGeom>
          <a:noFill/>
          <a:ln w="9525" cap="flat" cmpd="sng" algn="ctr">
            <a:solidFill>
              <a:srgbClr val="88A44D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Arial"/>
              <a:ea typeface="ＭＳ Ｐゴシック" charset="-128"/>
            </a:endParaRPr>
          </a:p>
        </p:txBody>
      </p:sp>
      <p:sp>
        <p:nvSpPr>
          <p:cNvPr id="9" name="Oval 8"/>
          <p:cNvSpPr/>
          <p:nvPr userDrawn="1"/>
        </p:nvSpPr>
        <p:spPr>
          <a:xfrm>
            <a:off x="58312" y="6304452"/>
            <a:ext cx="457200" cy="457200"/>
          </a:xfrm>
          <a:prstGeom prst="ellipse">
            <a:avLst/>
          </a:prstGeom>
          <a:blipFill rotWithShape="1">
            <a:blip r:embed="rId2" cstate="print"/>
            <a:stretch>
              <a:fillRect/>
            </a:stretch>
          </a:blip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8878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PUMS_Wksp20175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642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PUMS_Wksp20177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351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PUMS_Wksp2017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227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PUMS_Wksp20171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244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PUMS_Wksp20171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786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PUMS_Wksp201715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805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PUMS_Wksp201717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967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181EAE-5505-4E43-A449-2919B22A07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F2B688-D3A9-3C42-B271-4C5387D222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115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cps.ipums.org/rotation_pattern_explorer#/" TargetMode="Externa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CPS Rotation Pattern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58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11C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80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11C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70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11C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16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11C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93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11C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34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11C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07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11C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33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11C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52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11C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31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11C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43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Defining Terms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dirty="0" smtClean="0"/>
              <a:t>Rotation Pattern</a:t>
            </a:r>
            <a:r>
              <a:rPr lang="en-US" dirty="0" smtClean="0"/>
              <a:t>: The way households move through the CPS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 smtClean="0"/>
              <a:t>Month in sample (MIS)</a:t>
            </a:r>
            <a:r>
              <a:rPr lang="en-US" dirty="0" smtClean="0"/>
              <a:t>: The term CPS uses to index where a household is in the CPS rotation pattern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 smtClean="0"/>
              <a:t>CPS Cohort</a:t>
            </a:r>
            <a:r>
              <a:rPr lang="en-US" dirty="0" smtClean="0"/>
              <a:t>: The term we use to describe a group of households that started the CPS at the same time and move through the CPS together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72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11C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83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11C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86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11C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65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11C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91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11C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21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11C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39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11C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79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11C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09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11C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60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11C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42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Rotation Pattern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4-8-4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In </a:t>
            </a:r>
            <a:r>
              <a:rPr lang="en-US" b="1" dirty="0" smtClean="0"/>
              <a:t>4 </a:t>
            </a:r>
            <a:r>
              <a:rPr lang="en-US" dirty="0" smtClean="0"/>
              <a:t>months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MIS 1, 2, 3, 4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Out </a:t>
            </a:r>
            <a:r>
              <a:rPr lang="en-US" b="1" dirty="0" smtClean="0"/>
              <a:t>8 </a:t>
            </a:r>
            <a:r>
              <a:rPr lang="en-US" dirty="0" smtClean="0"/>
              <a:t>months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No MIS values because not in survey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In </a:t>
            </a:r>
            <a:r>
              <a:rPr lang="en-US" b="1" dirty="0" smtClean="0"/>
              <a:t>4 </a:t>
            </a:r>
            <a:r>
              <a:rPr lang="en-US" dirty="0" smtClean="0"/>
              <a:t>months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MIS 5, 6, 7, 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0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11C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17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11C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66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11C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30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11C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72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" y="761999"/>
            <a:ext cx="9112249" cy="619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44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RoPES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Rotation Pattern Exploration Station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(we’re open to other names, so please suggest!)</a:t>
            </a:r>
          </a:p>
          <a:p>
            <a:pPr marL="57150" indent="0">
              <a:buNone/>
            </a:pPr>
            <a:endParaRPr lang="en-US" dirty="0"/>
          </a:p>
          <a:p>
            <a:pPr marL="5715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979062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Time in the CPS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3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Month in Sample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Month in sample (</a:t>
            </a:r>
            <a:r>
              <a:rPr lang="en-US" b="1" dirty="0" smtClean="0"/>
              <a:t>MISH in IPUMS)</a:t>
            </a:r>
            <a:r>
              <a:rPr lang="en-US" dirty="0" smtClean="0"/>
              <a:t>: </a:t>
            </a:r>
            <a:r>
              <a:rPr lang="en-US" dirty="0"/>
              <a:t>The term CPS uses to index where a household is in the CPS rotation pattern</a:t>
            </a:r>
          </a:p>
          <a:p>
            <a:r>
              <a:rPr lang="en-US" dirty="0" smtClean="0"/>
              <a:t>Values range from 1 to 8 for </a:t>
            </a:r>
            <a:r>
              <a:rPr lang="en-US" b="1" i="1" dirty="0" smtClean="0"/>
              <a:t>households</a:t>
            </a:r>
            <a:endParaRPr lang="en-US" dirty="0" smtClean="0"/>
          </a:p>
          <a:p>
            <a:r>
              <a:rPr lang="en-US" dirty="0"/>
              <a:t>Theoretically MIS is a reliable indicator of time</a:t>
            </a:r>
          </a:p>
          <a:p>
            <a:r>
              <a:rPr lang="en-US" dirty="0" smtClean="0"/>
              <a:t>…But because of non-response, you might not always see the </a:t>
            </a:r>
            <a:r>
              <a:rPr lang="en-US" b="1" i="1" dirty="0" smtClean="0"/>
              <a:t>same individual</a:t>
            </a:r>
            <a:r>
              <a:rPr lang="en-US" dirty="0" smtClean="0"/>
              <a:t> in the CPS 8 times</a:t>
            </a:r>
          </a:p>
        </p:txBody>
      </p:sp>
    </p:spTree>
    <p:extLst>
      <p:ext uri="{BB962C8B-B14F-4D97-AF65-F5344CB8AC3E}">
        <p14:creationId xmlns:p14="http://schemas.microsoft.com/office/powerpoint/2010/main" val="126962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i="1" dirty="0" smtClean="0"/>
              <a:t>Time</a:t>
            </a:r>
            <a:r>
              <a:rPr lang="en-US" i="1" dirty="0" smtClean="0"/>
              <a:t> </a:t>
            </a:r>
            <a:r>
              <a:rPr lang="en-US" dirty="0" smtClean="0"/>
              <a:t>as distinct from </a:t>
            </a:r>
            <a:r>
              <a:rPr lang="en-US" b="1" i="1" dirty="0" smtClean="0"/>
              <a:t>MIS</a:t>
            </a:r>
            <a:endParaRPr lang="en-US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8070"/>
          </a:xfrm>
        </p:spPr>
        <p:txBody>
          <a:bodyPr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Number of times an individual is observed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# of distinct MIS values per person is fine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Maximum MIS value may mask individual non-response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Creating a new time variable to index each time you see a person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Maximum value of new time variable would indicate number of times an individual was observed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Combining two months of data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MIS is useful for figuring out who is eligible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A more generic variable indicating time (1 or 2) might be better for looking at change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18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Ex. Month to Month Linkage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7980003"/>
              </p:ext>
            </p:extLst>
          </p:nvPr>
        </p:nvGraphicFramePr>
        <p:xfrm>
          <a:off x="457200" y="1371600"/>
          <a:ext cx="8227316" cy="4114800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3968990"/>
                <a:gridCol w="425832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MIS (January)</a:t>
                      </a:r>
                      <a:endParaRPr lang="en-US" sz="2400" dirty="0"/>
                    </a:p>
                  </a:txBody>
                  <a:tcPr marL="182739" marR="182739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MIS (February)</a:t>
                      </a:r>
                      <a:endParaRPr lang="en-US" sz="2400" dirty="0"/>
                    </a:p>
                  </a:txBody>
                  <a:tcPr marL="182739" marR="182739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</a:t>
                      </a:r>
                      <a:endParaRPr lang="en-US" sz="2400" dirty="0"/>
                    </a:p>
                  </a:txBody>
                  <a:tcPr marL="182739" marR="1827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</a:t>
                      </a:r>
                      <a:endParaRPr lang="en-US" sz="2400" dirty="0"/>
                    </a:p>
                  </a:txBody>
                  <a:tcPr marL="182739" marR="182739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</a:t>
                      </a:r>
                      <a:endParaRPr lang="en-US" sz="2400" dirty="0"/>
                    </a:p>
                  </a:txBody>
                  <a:tcPr marL="182739" marR="1827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</a:t>
                      </a:r>
                      <a:endParaRPr lang="en-US" sz="2400" dirty="0"/>
                    </a:p>
                  </a:txBody>
                  <a:tcPr marL="182739" marR="182739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</a:t>
                      </a:r>
                      <a:endParaRPr lang="en-US" sz="2400" dirty="0"/>
                    </a:p>
                  </a:txBody>
                  <a:tcPr marL="182739" marR="1827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</a:t>
                      </a:r>
                      <a:endParaRPr lang="en-US" sz="2400" dirty="0"/>
                    </a:p>
                  </a:txBody>
                  <a:tcPr marL="182739" marR="182739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</a:t>
                      </a:r>
                      <a:endParaRPr lang="en-US" sz="2400" dirty="0"/>
                    </a:p>
                  </a:txBody>
                  <a:tcPr marL="182739" marR="1827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OUT</a:t>
                      </a:r>
                      <a:endParaRPr lang="en-US" sz="2400" dirty="0"/>
                    </a:p>
                  </a:txBody>
                  <a:tcPr marL="182739" marR="182739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</a:t>
                      </a:r>
                      <a:endParaRPr lang="en-US" sz="2400" dirty="0"/>
                    </a:p>
                  </a:txBody>
                  <a:tcPr marL="182739" marR="1827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6</a:t>
                      </a:r>
                      <a:endParaRPr lang="en-US" sz="2400" dirty="0"/>
                    </a:p>
                  </a:txBody>
                  <a:tcPr marL="182739" marR="182739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6</a:t>
                      </a:r>
                      <a:endParaRPr lang="en-US" sz="2400" dirty="0"/>
                    </a:p>
                  </a:txBody>
                  <a:tcPr marL="182739" marR="1827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7</a:t>
                      </a:r>
                      <a:endParaRPr lang="en-US" sz="2400" dirty="0"/>
                    </a:p>
                  </a:txBody>
                  <a:tcPr marL="182739" marR="182739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7</a:t>
                      </a:r>
                      <a:endParaRPr lang="en-US" sz="2400" dirty="0"/>
                    </a:p>
                  </a:txBody>
                  <a:tcPr marL="182739" marR="1827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8</a:t>
                      </a:r>
                      <a:endParaRPr lang="en-US" sz="2400" dirty="0"/>
                    </a:p>
                  </a:txBody>
                  <a:tcPr marL="182739" marR="182739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8</a:t>
                      </a:r>
                      <a:endParaRPr lang="en-US" sz="2400" dirty="0"/>
                    </a:p>
                  </a:txBody>
                  <a:tcPr marL="182739" marR="1827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OUT</a:t>
                      </a:r>
                      <a:endParaRPr lang="en-US" sz="2400" dirty="0"/>
                    </a:p>
                  </a:txBody>
                  <a:tcPr marL="182739" marR="182739" anchor="ctr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90600" y="5425648"/>
            <a:ext cx="6896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TIME 1				TIME 2</a:t>
            </a:r>
          </a:p>
          <a:p>
            <a:pPr algn="ctr"/>
            <a:r>
              <a:rPr lang="en-US" sz="2400" i="1" dirty="0" smtClean="0"/>
              <a:t>TIME as Relative (months) instead of as MIS</a:t>
            </a:r>
          </a:p>
        </p:txBody>
      </p:sp>
    </p:spTree>
    <p:extLst>
      <p:ext uri="{BB962C8B-B14F-4D97-AF65-F5344CB8AC3E}">
        <p14:creationId xmlns:p14="http://schemas.microsoft.com/office/powerpoint/2010/main" val="2752655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Rotation Groups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Indexed by MIS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8 rotation groups (cohorts) in the sample during every month (overlap of cohorts)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In every month, 1/8 of sample is interviewed for the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First time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Second time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… Eighth (last) time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The 1/8 interviewed for the first time replaces the 1/8 interviewed for the last time in the previous month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Rotation groups 4 &amp; 8 are called “outgoing rotation groups” because they are exiting the survey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76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06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11C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11C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04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11C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3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11C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41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11C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5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</TotalTime>
  <Words>911</Words>
  <Application>Microsoft Office PowerPoint</Application>
  <PresentationFormat>On-screen Show (4:3)</PresentationFormat>
  <Paragraphs>101</Paragraphs>
  <Slides>40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1_Office Theme</vt:lpstr>
      <vt:lpstr>CPS Rotation Pattern</vt:lpstr>
      <vt:lpstr>Defining Terms</vt:lpstr>
      <vt:lpstr>Rotation Pattern</vt:lpstr>
      <vt:lpstr>Rotation Groups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RoPES</vt:lpstr>
      <vt:lpstr>Time in the CPS</vt:lpstr>
      <vt:lpstr>Month in Sample</vt:lpstr>
      <vt:lpstr>Time as distinct from MIS</vt:lpstr>
      <vt:lpstr>Ex. Month to Month Linkage</vt:lpstr>
      <vt:lpstr>Questions?</vt:lpstr>
    </vt:vector>
  </TitlesOfParts>
  <Company>MPC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McWhinnie</dc:creator>
  <cp:lastModifiedBy>Sarah M Flood</cp:lastModifiedBy>
  <cp:revision>25</cp:revision>
  <dcterms:created xsi:type="dcterms:W3CDTF">2018-01-10T20:02:57Z</dcterms:created>
  <dcterms:modified xsi:type="dcterms:W3CDTF">2018-06-03T16:32:27Z</dcterms:modified>
</cp:coreProperties>
</file>