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7" r:id="rId3"/>
  </p:sldMasterIdLst>
  <p:notesMasterIdLst>
    <p:notesMasterId r:id="rId77"/>
  </p:notesMasterIdLst>
  <p:sldIdLst>
    <p:sldId id="343" r:id="rId4"/>
    <p:sldId id="344" r:id="rId5"/>
    <p:sldId id="346" r:id="rId6"/>
    <p:sldId id="345" r:id="rId7"/>
    <p:sldId id="347" r:id="rId8"/>
    <p:sldId id="305" r:id="rId9"/>
    <p:sldId id="348" r:id="rId10"/>
    <p:sldId id="412" r:id="rId11"/>
    <p:sldId id="349" r:id="rId12"/>
    <p:sldId id="350" r:id="rId13"/>
    <p:sldId id="351" r:id="rId14"/>
    <p:sldId id="353" r:id="rId15"/>
    <p:sldId id="354" r:id="rId16"/>
    <p:sldId id="355" r:id="rId17"/>
    <p:sldId id="429" r:id="rId18"/>
    <p:sldId id="358" r:id="rId19"/>
    <p:sldId id="359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449" r:id="rId29"/>
    <p:sldId id="463" r:id="rId30"/>
    <p:sldId id="464" r:id="rId31"/>
    <p:sldId id="467" r:id="rId32"/>
    <p:sldId id="442" r:id="rId33"/>
    <p:sldId id="444" r:id="rId34"/>
    <p:sldId id="447" r:id="rId35"/>
    <p:sldId id="448" r:id="rId36"/>
    <p:sldId id="465" r:id="rId37"/>
    <p:sldId id="445" r:id="rId38"/>
    <p:sldId id="456" r:id="rId39"/>
    <p:sldId id="450" r:id="rId40"/>
    <p:sldId id="451" r:id="rId41"/>
    <p:sldId id="466" r:id="rId42"/>
    <p:sldId id="452" r:id="rId43"/>
    <p:sldId id="454" r:id="rId44"/>
    <p:sldId id="455" r:id="rId45"/>
    <p:sldId id="457" r:id="rId46"/>
    <p:sldId id="458" r:id="rId47"/>
    <p:sldId id="459" r:id="rId48"/>
    <p:sldId id="462" r:id="rId49"/>
    <p:sldId id="437" r:id="rId50"/>
    <p:sldId id="424" r:id="rId51"/>
    <p:sldId id="425" r:id="rId52"/>
    <p:sldId id="426" r:id="rId53"/>
    <p:sldId id="427" r:id="rId54"/>
    <p:sldId id="460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6" r:id="rId65"/>
    <p:sldId id="388" r:id="rId66"/>
    <p:sldId id="389" r:id="rId67"/>
    <p:sldId id="391" r:id="rId68"/>
    <p:sldId id="461" r:id="rId69"/>
    <p:sldId id="394" r:id="rId70"/>
    <p:sldId id="396" r:id="rId71"/>
    <p:sldId id="397" r:id="rId72"/>
    <p:sldId id="398" r:id="rId73"/>
    <p:sldId id="401" r:id="rId74"/>
    <p:sldId id="405" r:id="rId75"/>
    <p:sldId id="257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en M Jeffers" initials="KM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7" autoAdjust="0"/>
    <p:restoredTop sz="93284" autoAdjust="0"/>
  </p:normalViewPr>
  <p:slideViewPr>
    <p:cSldViewPr snapToGrid="0" snapToObjects="1">
      <p:cViewPr varScale="1">
        <p:scale>
          <a:sx n="83" d="100"/>
          <a:sy n="83" d="100"/>
        </p:scale>
        <p:origin x="175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CF984-734C-4DC9-8F34-7ADEA6093FC1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DAFBE-DD9E-48DA-B20C-988871704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5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B862D-99F9-6643-A4DC-F4E27D405D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4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87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04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6AC818-EDF1-45FD-96B9-0B71B3AC7A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2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28BE7-E243-46A7-A776-C3B5BFCD8A9F}" type="slidenum">
              <a:rPr lang="en-US">
                <a:ea typeface="ＭＳ Ｐゴシック" charset="-128"/>
              </a:rPr>
              <a:pPr/>
              <a:t>18</a:t>
            </a:fld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440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2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B862D-99F9-6643-A4DC-F4E27D405DE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08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05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2200"/>
              </a:spcBef>
            </a:pPr>
            <a:r>
              <a:rPr lang="en-US" sz="1200" dirty="0" smtClean="0">
                <a:latin typeface="Calibri" charset="0"/>
              </a:rPr>
              <a:t>Administered starting 1940</a:t>
            </a:r>
          </a:p>
          <a:p>
            <a:pPr eaLnBrk="1" hangingPunct="1">
              <a:spcBef>
                <a:spcPts val="2200"/>
              </a:spcBef>
            </a:pPr>
            <a:r>
              <a:rPr lang="en-US" sz="1200" dirty="0" smtClean="0">
                <a:latin typeface="Calibri" charset="0"/>
              </a:rPr>
              <a:t>Household survey was designed to measure unemployment</a:t>
            </a:r>
          </a:p>
          <a:p>
            <a:pPr>
              <a:spcBef>
                <a:spcPts val="2200"/>
              </a:spcBef>
            </a:pPr>
            <a:r>
              <a:rPr lang="en-US" sz="1200" dirty="0" smtClean="0">
                <a:latin typeface="Calibri" charset="0"/>
              </a:rPr>
              <a:t>Source of the official Government statistics on employment and unemployment</a:t>
            </a:r>
          </a:p>
          <a:p>
            <a:pPr eaLnBrk="1" hangingPunct="1">
              <a:spcBef>
                <a:spcPts val="2200"/>
              </a:spcBef>
            </a:pPr>
            <a:r>
              <a:rPr lang="en-US" sz="1200" dirty="0" smtClean="0">
                <a:latin typeface="Calibri" charset="0"/>
              </a:rPr>
              <a:t>About 57,000 households interviewed monthly</a:t>
            </a:r>
          </a:p>
          <a:p>
            <a:pPr eaLnBrk="1" hangingPunct="1">
              <a:spcBef>
                <a:spcPts val="2200"/>
              </a:spcBef>
            </a:pPr>
            <a:r>
              <a:rPr lang="en-US" sz="1200" dirty="0" smtClean="0">
                <a:latin typeface="Calibri" charset="0"/>
              </a:rPr>
              <a:t>Additional Supplements given throughout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43E77-FA3E-4CB3-A235-A79845E572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8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4073B4-25F2-4115-853B-B3EA84A6F1E7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69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B862D-99F9-6643-A4DC-F4E27D405DE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B862D-99F9-6643-A4DC-F4E27D405DE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06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6F2A8E-A8B6-4CFB-A37E-03D7333FDF7E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8500"/>
            <a:ext cx="4651375" cy="3489325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198" y="4425559"/>
            <a:ext cx="5625882" cy="418861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1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DD22C0-0CCE-440E-AECB-AFCAAFA47824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8500"/>
            <a:ext cx="4651375" cy="3489325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198" y="4425559"/>
            <a:ext cx="5625882" cy="4188615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27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EC7E24-1579-4187-9E7C-54370A5CCDF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438" y="4423967"/>
            <a:ext cx="5621020" cy="4190206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56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8EED1-CBB0-493B-A857-E6E86477363B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8500"/>
            <a:ext cx="4651375" cy="348932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198" y="4425559"/>
            <a:ext cx="5625882" cy="418861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60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55127-BA22-4404-BCE2-28144FC0E507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57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8500"/>
            <a:ext cx="4651375" cy="348932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198" y="4425559"/>
            <a:ext cx="5625882" cy="418861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38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EB948-3622-4B12-88D7-61801B6A800F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920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8A2C5-4AE3-4AF8-91B7-57F2A26EB71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59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4498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A6F330-3B66-4529-985E-3289862D5E25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60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98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B862D-99F9-6643-A4DC-F4E27D405DE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4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D6FC1-D97A-4715-9954-837023BEEB7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61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9250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CBF89-CD0F-441B-8198-6CB84F7D1F1F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62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53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97CBF-56BC-4777-8239-11219A391DD8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64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5171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278D6A-0046-4351-B113-726B431BA40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65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3453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970938" y="8685213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7358949-3C25-4EAA-8EBE-C3F6355AB791}" type="slidenum">
              <a:rPr lang="en-US" sz="1200">
                <a:latin typeface="Calibri" pitchFamily="34" charset="0"/>
              </a:rPr>
              <a:pPr algn="r"/>
              <a:t>67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207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41814"/>
            <a:ext cx="514096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0120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970938" y="8685213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7358949-3C25-4EAA-8EBE-C3F6355AB791}" type="slidenum">
              <a:rPr lang="en-US" sz="1200">
                <a:latin typeface="Calibri" pitchFamily="34" charset="0"/>
              </a:rPr>
              <a:pPr algn="r"/>
              <a:t>68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207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41814"/>
            <a:ext cx="514096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2449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970938" y="8685213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7358949-3C25-4EAA-8EBE-C3F6355AB791}" type="slidenum">
              <a:rPr lang="en-US" sz="1200">
                <a:latin typeface="Calibri" pitchFamily="34" charset="0"/>
              </a:rPr>
              <a:pPr algn="r"/>
              <a:t>70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207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41814"/>
            <a:ext cx="514096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23932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970938" y="8685213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7358949-3C25-4EAA-8EBE-C3F6355AB791}" type="slidenum">
              <a:rPr lang="en-US" sz="1200">
                <a:latin typeface="Calibri" pitchFamily="34" charset="0"/>
              </a:rPr>
              <a:pPr algn="r"/>
              <a:t>71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207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41814"/>
            <a:ext cx="514096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519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B862D-99F9-6643-A4DC-F4E27D405D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5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97E5C-358E-4BC5-94B4-A8714E589B65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9</a:t>
            </a:fld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056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7946D5-EEF1-4C5A-A312-187DF287F0E1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59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2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85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8079B9-36E7-443B-B8E9-DF09DF0276B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7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UMS_Wksp2017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3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2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PUMS_Wksp20172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UMS_Wksp20172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8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6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6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4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5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8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6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UMS_Wksp201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631"/>
            <a:ext cx="8229600" cy="1143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8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0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43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94549-FD24-4B29-B393-B95B263E31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64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88A4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58312" y="6304452"/>
            <a:ext cx="457200" cy="457200"/>
          </a:xfrm>
          <a:prstGeom prst="ellipse">
            <a:avLst/>
          </a:prstGeom>
          <a:blipFill rotWithShape="1">
            <a:blip r:embed="rId2" cstate="print"/>
            <a:stretch>
              <a:fillRect/>
            </a:stretch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650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UMS_Wksp2017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4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1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0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UMS_Wksp2017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4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63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8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45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4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9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47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0162-9746-4F54-AE52-ED0C217DA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15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8A8FE-2375-4249-B140-49C239F6E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8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03781-B2A0-4C1E-A9F4-1BE9EB673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37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A4D7C-A6F9-4757-8F42-D633F0AB1F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7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AFA7-8265-4D0C-9494-CE129B846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24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A8246-6F1F-44C3-8BC9-D1D0A84BA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19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4BB13-08B6-4D1A-BBCD-E674521BA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85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89009-C908-4BF3-BE3B-DD5F38D972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4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A16F2-855A-403C-818A-D075E2B38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AAE50-F32F-46C1-8DEA-F92AE40B2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79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01ABC-86A9-4053-AABF-CD8255FAD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69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5600D-85B5-4419-8A89-C8308F149D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0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81876-E2D0-414D-AD11-6639D7558C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9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4" r:id="rId2"/>
    <p:sldLayoutId id="2147483675" r:id="rId3"/>
    <p:sldLayoutId id="2147483682" r:id="rId4"/>
    <p:sldLayoutId id="2147483683" r:id="rId5"/>
    <p:sldLayoutId id="2147483676" r:id="rId6"/>
    <p:sldLayoutId id="2147483680" r:id="rId7"/>
    <p:sldLayoutId id="2147483681" r:id="rId8"/>
    <p:sldLayoutId id="2147483677" r:id="rId9"/>
    <p:sldLayoutId id="2147483678" r:id="rId10"/>
    <p:sldLayoutId id="2147483679" r:id="rId11"/>
    <p:sldLayoutId id="2147483684" r:id="rId12"/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85" r:id="rId24"/>
    <p:sldLayoutId id="2147483686" r:id="rId2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1EAE-5505-4E43-A449-2919B22A077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B688-D3A9-3C42-B271-4C5387D2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7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3DC4A-42A6-4F91-B9BE-1AEAAF1946F1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3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g"/><Relationship Id="rId4" Type="http://schemas.openxmlformats.org/officeDocument/2006/relationships/image" Target="../media/image9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83" y="2030981"/>
            <a:ext cx="6940089" cy="1421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086" y="1132114"/>
            <a:ext cx="547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Brief History of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tt\Documents\ra_intro_2012\summer2012 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3824"/>
            <a:ext cx="9296400" cy="697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57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1991: Eight Census Years, All Incompatible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304800" y="1981200"/>
            <a:ext cx="22098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Relationship Variable (part): 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1900 Public Use Sample</a:t>
            </a:r>
          </a:p>
        </p:txBody>
      </p:sp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304800" y="4419600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72 categories</a:t>
            </a:r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5"/>
          <a:stretch/>
        </p:blipFill>
        <p:spPr bwMode="auto">
          <a:xfrm>
            <a:off x="1371600" y="342900"/>
            <a:ext cx="9482138" cy="624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9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69" t="2609" r="13787" b="2783"/>
          <a:stretch/>
        </p:blipFill>
        <p:spPr bwMode="auto">
          <a:xfrm>
            <a:off x="1667627" y="138896"/>
            <a:ext cx="7314617" cy="64355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22098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Relationship Variable: 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1940 Public Use Sample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04800" y="4419600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23 categories</a:t>
            </a:r>
          </a:p>
        </p:txBody>
      </p:sp>
    </p:spTree>
    <p:extLst>
      <p:ext uri="{BB962C8B-B14F-4D97-AF65-F5344CB8AC3E}">
        <p14:creationId xmlns:p14="http://schemas.microsoft.com/office/powerpoint/2010/main" val="2181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6780213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4800" y="1981200"/>
            <a:ext cx="22098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Relationship Variables: 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1960 Public Use Sample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" y="4419600"/>
            <a:ext cx="23622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 categories, excluding redundancies</a:t>
            </a:r>
          </a:p>
        </p:txBody>
      </p:sp>
    </p:spTree>
    <p:extLst>
      <p:ext uri="{BB962C8B-B14F-4D97-AF65-F5344CB8AC3E}">
        <p14:creationId xmlns:p14="http://schemas.microsoft.com/office/powerpoint/2010/main" val="42369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" b="4642"/>
          <a:stretch/>
        </p:blipFill>
        <p:spPr bwMode="auto">
          <a:xfrm>
            <a:off x="2438400" y="101600"/>
            <a:ext cx="6519862" cy="65306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304800" y="1981200"/>
            <a:ext cx="22098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Relationship Variables: 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1980 Public Use Sample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3622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 unique categories</a:t>
            </a:r>
          </a:p>
        </p:txBody>
      </p:sp>
    </p:spTree>
    <p:extLst>
      <p:ext uri="{BB962C8B-B14F-4D97-AF65-F5344CB8AC3E}">
        <p14:creationId xmlns:p14="http://schemas.microsoft.com/office/powerpoint/2010/main" val="42118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44" y="596399"/>
            <a:ext cx="5334386" cy="2810591"/>
          </a:xfrm>
          <a:prstGeom prst="rect">
            <a:avLst/>
          </a:prstGeom>
        </p:spPr>
      </p:pic>
      <p:sp>
        <p:nvSpPr>
          <p:cNvPr id="1331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790575" y="3662363"/>
            <a:ext cx="7629525" cy="3195637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2400" dirty="0" smtClean="0"/>
              <a:t>1991 IPUMS proposal: An integrated database for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2300" dirty="0" smtClean="0"/>
              <a:t>1880, 1900, 1910, 1940, 1950, 1960, 1970, 1980, 1990 </a:t>
            </a:r>
          </a:p>
          <a:p>
            <a:pPr marL="1371600" lvl="3" indent="0" algn="ctr">
              <a:spcBef>
                <a:spcPct val="0"/>
              </a:spcBef>
              <a:buNone/>
            </a:pPr>
            <a:endParaRPr lang="en-US" sz="2400" dirty="0" smtClean="0"/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Harmonized codes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Consistent record layout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Integrated documentation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No loss of information</a:t>
            </a:r>
          </a:p>
          <a:p>
            <a:pPr lvl="1">
              <a:spcBef>
                <a:spcPct val="0"/>
              </a:spcBef>
              <a:buFont typeface="Courier New" pitchFamily="49" charset="0"/>
              <a:buChar char="o"/>
            </a:pPr>
            <a:endParaRPr lang="en-US" sz="2000" dirty="0" smtClean="0"/>
          </a:p>
          <a:p>
            <a:pPr eaLnBrk="1" hangingPunct="1"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811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Percent of elderly (65+) residing with own children:</a:t>
            </a:r>
            <a:br>
              <a:rPr lang="en-US" sz="2800" dirty="0" smtClean="0"/>
            </a:br>
            <a:r>
              <a:rPr lang="en-US" sz="2800" dirty="0" smtClean="0"/>
              <a:t>United States, 1850-2000 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3" b="21469"/>
          <a:stretch>
            <a:fillRect/>
          </a:stretch>
        </p:blipFill>
        <p:spPr bwMode="auto">
          <a:xfrm>
            <a:off x="1332865" y="1285240"/>
            <a:ext cx="6378575" cy="531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9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39" y="1165386"/>
            <a:ext cx="6360322" cy="466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09600" y="1752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3565989" y="1675606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+mn-lt"/>
              </a:rPr>
              <a:t>Men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3810000" y="37433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+mn-lt"/>
              </a:rPr>
              <a:t>Women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929"/>
            <a:ext cx="9141431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/>
              <a:t>U.S. Labor Force Participation: 1850-2012</a:t>
            </a:r>
            <a:r>
              <a:rPr lang="en-US" altLang="en-US" b="1" dirty="0">
                <a:solidFill>
                  <a:srgbClr val="333399"/>
                </a:solidFill>
              </a:rPr>
              <a:t/>
            </a:r>
            <a:br>
              <a:rPr lang="en-US" altLang="en-US" b="1" dirty="0">
                <a:solidFill>
                  <a:srgbClr val="333399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765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50729" y="152400"/>
            <a:ext cx="86408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IPUMS Graph from “A Century of Women in Science and Engineering,” History Day project by Abby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Norling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-Ruggles, age 12</a:t>
            </a:r>
          </a:p>
        </p:txBody>
      </p:sp>
      <p:pic>
        <p:nvPicPr>
          <p:cNvPr id="197634" name="Picture 2" descr="http://farm2.static.flickr.com/1180/1419151236_f650e798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30" y="1703070"/>
            <a:ext cx="268224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188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57063" y="241826"/>
            <a:ext cx="6578961" cy="9543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1991: First structured </a:t>
            </a:r>
            <a:r>
              <a:rPr lang="en-US" sz="3200" noProof="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etadata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stem for data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integration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929" y="462987"/>
            <a:ext cx="428263" cy="109959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92192" y="462987"/>
            <a:ext cx="428263" cy="109959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85056" y="1562582"/>
            <a:ext cx="428263" cy="529541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171" y="1714982"/>
            <a:ext cx="1724629" cy="529541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3319" y="1562582"/>
            <a:ext cx="2876311" cy="529541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90573" y="1714982"/>
            <a:ext cx="3245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Input data locations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Data quality flag locations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Original codes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Standardized composite code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Standardized labels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297" y="6027794"/>
            <a:ext cx="456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Cover, 1960 Census Microdata Codebook 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0734" y="5889295"/>
            <a:ext cx="347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Distributed on 13 Univac Tapes</a:t>
            </a:r>
          </a:p>
          <a:p>
            <a:pPr algn="ctr"/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(or 18,000 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</a:rPr>
              <a:t>punchcards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399" y="304800"/>
            <a:ext cx="863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The First Microdata: The 1960 Census Samples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6" y="911352"/>
            <a:ext cx="4155510" cy="4977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blog.modernmechanix.com/mags/ScientificAmerican/6-1953/rand_ta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734" y="911352"/>
            <a:ext cx="3610540" cy="4977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62904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81200"/>
            <a:ext cx="8689975" cy="348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371599" y="1171339"/>
            <a:ext cx="6646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Excerpt from budget justification </a:t>
            </a:r>
          </a:p>
          <a:p>
            <a:pPr algn="ctr"/>
            <a:r>
              <a:rPr lang="en-US" sz="1800" dirty="0"/>
              <a:t>1991 IPUMS proposal to NSF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1625" y="241826"/>
            <a:ext cx="8534400" cy="9543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Internet dissemination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" y="3958225"/>
            <a:ext cx="7955280" cy="288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51" y="-243840"/>
            <a:ext cx="13200056" cy="784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457199" y="226712"/>
            <a:ext cx="8202613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July 20, 1993: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first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IPUMS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data dissemination 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via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anonymous ftp</a:t>
            </a:r>
          </a:p>
        </p:txBody>
      </p:sp>
      <p:sp>
        <p:nvSpPr>
          <p:cNvPr id="5" name="Rectangle 4"/>
          <p:cNvSpPr/>
          <p:nvPr/>
        </p:nvSpPr>
        <p:spPr>
          <a:xfrm>
            <a:off x="-260151" y="3639647"/>
            <a:ext cx="11293911" cy="288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8990127" cy="1234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4200" y="0"/>
            <a:ext cx="2133600" cy="533400"/>
          </a:xfr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/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April 1993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248399"/>
            <a:ext cx="804672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4" y="304153"/>
            <a:ext cx="5561636" cy="6038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458673" y="891251"/>
            <a:ext cx="21440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1994: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 first IPUMS website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1" y="1134320"/>
            <a:ext cx="5105400" cy="483821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6770" y="243068"/>
            <a:ext cx="8345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November 1995: Interactive data extract system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7732" y="1851949"/>
            <a:ext cx="2558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Step 1: </a:t>
            </a:r>
          </a:p>
          <a:p>
            <a:r>
              <a:rPr lang="en-US" sz="2800" dirty="0" smtClean="0"/>
              <a:t>select census years, sample density, and desired format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42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94" y="457200"/>
            <a:ext cx="5715000" cy="5867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04800" y="1524000"/>
            <a:ext cx="2667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1997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Hypertext variable-level documentation accessible from every stage of the extract system</a:t>
            </a:r>
          </a:p>
        </p:txBody>
      </p:sp>
    </p:spTree>
    <p:extLst>
      <p:ext uri="{BB962C8B-B14F-4D97-AF65-F5344CB8AC3E}">
        <p14:creationId xmlns:p14="http://schemas.microsoft.com/office/powerpoint/2010/main" val="31484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9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7452"/>
            <a:ext cx="9144000" cy="89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09" y="1685699"/>
            <a:ext cx="4950381" cy="3109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6809" y="4978400"/>
            <a:ext cx="4950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IPUMS Team,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9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192" r="72706"/>
          <a:stretch/>
        </p:blipFill>
        <p:spPr>
          <a:xfrm>
            <a:off x="0" y="838200"/>
            <a:ext cx="41148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017" t="20202"/>
          <a:stretch/>
        </p:blipFill>
        <p:spPr>
          <a:xfrm>
            <a:off x="3733800" y="914400"/>
            <a:ext cx="7836794" cy="601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71" b="84848"/>
          <a:stretch/>
        </p:blipFill>
        <p:spPr>
          <a:xfrm>
            <a:off x="-1295400" y="125186"/>
            <a:ext cx="1507579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0" y="-49892"/>
            <a:ext cx="11239500" cy="333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689" y="3319485"/>
            <a:ext cx="6068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 Welch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Founded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Research, 1979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Founded Stata Corporation, 1985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Founded Center Ranch, 1987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(87,000 Acres)</a:t>
            </a:r>
          </a:p>
        </p:txBody>
      </p:sp>
    </p:spTree>
    <p:extLst>
      <p:ext uri="{BB962C8B-B14F-4D97-AF65-F5344CB8AC3E}">
        <p14:creationId xmlns:p14="http://schemas.microsoft.com/office/powerpoint/2010/main" val="4528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0" y="-49892"/>
            <a:ext cx="11239500" cy="333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0971" y="3319485"/>
            <a:ext cx="6662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 Welch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1989: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creates CPS Utilities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1993-2003: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receives 15 SBIR awards to develop CPS Utilities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($5.1 million total) </a:t>
            </a:r>
          </a:p>
        </p:txBody>
      </p:sp>
    </p:spTree>
    <p:extLst>
      <p:ext uri="{BB962C8B-B14F-4D97-AF65-F5344CB8AC3E}">
        <p14:creationId xmlns:p14="http://schemas.microsoft.com/office/powerpoint/2010/main" val="29383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45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logs.library.duke.edu/data/files/2013/07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320819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60" y="1477983"/>
            <a:ext cx="287655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464" y="4738255"/>
            <a:ext cx="467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Bob McCaa</a:t>
            </a:r>
          </a:p>
        </p:txBody>
      </p:sp>
    </p:spTree>
    <p:extLst>
      <p:ext uri="{BB962C8B-B14F-4D97-AF65-F5344CB8AC3E}">
        <p14:creationId xmlns:p14="http://schemas.microsoft.com/office/powerpoint/2010/main" val="12810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9" y="316401"/>
            <a:ext cx="9057042" cy="27166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0224" y="3599320"/>
            <a:ext cx="77434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“International Integrated Microdata Access </a:t>
            </a:r>
            <a:r>
              <a:rPr lang="sv-S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System”</a:t>
            </a:r>
          </a:p>
          <a:p>
            <a:pPr algn="ctr"/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Microdata samples for 21 censuses in Brazil, China, Kenya, France, Mexico and Vietnam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CPS (ASEC) samples for 40 years </a:t>
            </a:r>
          </a:p>
          <a:p>
            <a:pPr algn="ctr"/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78" y="258849"/>
            <a:ext cx="6510338" cy="63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23333" r="5227" b="33388"/>
          <a:stretch/>
        </p:blipFill>
        <p:spPr>
          <a:xfrm>
            <a:off x="1968500" y="-63500"/>
            <a:ext cx="5359400" cy="69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38" t="5370" r="17507" b="44259"/>
          <a:stretch/>
        </p:blipFill>
        <p:spPr>
          <a:xfrm>
            <a:off x="2006600" y="723900"/>
            <a:ext cx="4826000" cy="54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" y="0"/>
            <a:ext cx="912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he-adam.com/adam/rantrave/ibm_36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200" y="-76200"/>
            <a:ext cx="9487779" cy="69494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70495" y="6243935"/>
            <a:ext cx="4203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Univac 1105 at Census, 1960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189" y="0"/>
            <a:ext cx="9404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9"/>
            <a:ext cx="9144000" cy="68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IPUMS Collaborating Countries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ttp://vma.uoregon.edu/images/RobertMc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4800"/>
            <a:ext cx="1355249" cy="18192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1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116114"/>
            <a:ext cx="5747484" cy="6607401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944257" y="2000175"/>
            <a:ext cx="3225800" cy="98976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7371" y="2000175"/>
            <a:ext cx="1587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5" y="-1"/>
            <a:ext cx="8871381" cy="7547429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76600" y="5759375"/>
            <a:ext cx="251460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IPUMS-CPS Project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4559526"/>
            <a:ext cx="8686800" cy="1899331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Partnered with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Unicon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leveraging their investments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basic monthly surveys and supplements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it easy to use longitudinal dimension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17" y="1600427"/>
            <a:ext cx="1392487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42" t="8519" r="4239" b="14496"/>
          <a:stretch/>
        </p:blipFill>
        <p:spPr>
          <a:xfrm>
            <a:off x="4034967" y="1600427"/>
            <a:ext cx="1451732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9733" b="17026"/>
          <a:stretch/>
        </p:blipFill>
        <p:spPr>
          <a:xfrm>
            <a:off x="5486699" y="1600427"/>
            <a:ext cx="1326359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6517" y="3556000"/>
            <a:ext cx="440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Alexander         Flood         Warren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64557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Current Population Survey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970"/>
            <a:ext cx="8229600" cy="46645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3200" dirty="0">
                <a:ea typeface="ＭＳ Ｐゴシック" pitchFamily="34" charset="-128"/>
              </a:rPr>
              <a:t>Basic Monthly </a:t>
            </a:r>
            <a:r>
              <a:rPr lang="en-US" sz="3200" dirty="0" smtClean="0">
                <a:ea typeface="ＭＳ Ｐゴシック" pitchFamily="34" charset="-128"/>
              </a:rPr>
              <a:t>Surveys, 1976-2016</a:t>
            </a:r>
            <a:endParaRPr lang="en-US" sz="3200" dirty="0" smtClean="0">
              <a:ea typeface="ＭＳ Ｐゴシック" pitchFamily="34" charset="-128"/>
              <a:cs typeface="+mn-cs"/>
            </a:endParaRPr>
          </a:p>
          <a:p>
            <a:pPr>
              <a:spcBef>
                <a:spcPts val="1800"/>
              </a:spcBef>
              <a:defRPr/>
            </a:pPr>
            <a:r>
              <a:rPr lang="en-US" sz="3200" dirty="0" smtClean="0">
                <a:ea typeface="ＭＳ Ｐゴシック" pitchFamily="34" charset="-128"/>
                <a:cs typeface="+mn-cs"/>
              </a:rPr>
              <a:t>Annual Social Economic Supplement (ASEC), 1962-2016</a:t>
            </a:r>
          </a:p>
          <a:p>
            <a:pPr>
              <a:spcBef>
                <a:spcPts val="1800"/>
              </a:spcBef>
              <a:defRPr/>
            </a:pPr>
            <a:r>
              <a:rPr lang="en-US" sz="3200" dirty="0" smtClean="0">
                <a:ea typeface="ＭＳ Ｐゴシック" pitchFamily="34" charset="-128"/>
                <a:cs typeface="+mn-cs"/>
              </a:rPr>
              <a:t>CPS Supplements</a:t>
            </a:r>
            <a:r>
              <a:rPr lang="en-US" sz="3200" dirty="0" smtClean="0">
                <a:ea typeface="ＭＳ Ｐゴシック" pitchFamily="34" charset="-128"/>
              </a:rPr>
              <a:t>, </a:t>
            </a:r>
            <a:r>
              <a:rPr lang="en-US" sz="3200" dirty="0">
                <a:ea typeface="ＭＳ Ｐゴシック" pitchFamily="34" charset="-128"/>
              </a:rPr>
              <a:t>1976-2016 </a:t>
            </a:r>
            <a:r>
              <a:rPr lang="en-US" sz="3200" dirty="0" smtClean="0">
                <a:ea typeface="ＭＳ Ｐゴシック" pitchFamily="34" charset="-128"/>
                <a:cs typeface="+mn-cs"/>
              </a:rPr>
              <a:t>:</a:t>
            </a:r>
          </a:p>
          <a:p>
            <a:pPr>
              <a:defRPr/>
            </a:pPr>
            <a:endParaRPr lang="en-US" dirty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  <a:cs typeface="+mn-cs"/>
            </a:endParaRPr>
          </a:p>
          <a:p>
            <a:pPr marL="457200" lvl="1" indent="0">
              <a:buNone/>
              <a:defRPr/>
            </a:pPr>
            <a:endParaRPr lang="en-US" dirty="0">
              <a:ea typeface="ＭＳ Ｐゴシック" pitchFamily="34" charset="-128"/>
              <a:cs typeface="+mn-cs"/>
            </a:endParaRPr>
          </a:p>
          <a:p>
            <a:pPr lvl="1">
              <a:defRPr/>
            </a:pPr>
            <a:endParaRPr lang="en-US" dirty="0">
              <a:ea typeface="ＭＳ Ｐゴシック" pitchFamily="34" charset="-128"/>
            </a:endParaRPr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266700" y="4305300"/>
            <a:ext cx="8420100" cy="1752600"/>
          </a:xfrm>
        </p:spPr>
        <p:txBody>
          <a:bodyPr numCol="3">
            <a:normAutofit fontScale="92500" lnSpcReduction="20000"/>
          </a:bodyPr>
          <a:lstStyle/>
          <a:p>
            <a:pPr lvl="1">
              <a:defRPr/>
            </a:pPr>
            <a:r>
              <a:rPr lang="en-US" dirty="0">
                <a:ea typeface="ＭＳ Ｐゴシック" pitchFamily="34" charset="-128"/>
              </a:rPr>
              <a:t>Education</a:t>
            </a:r>
          </a:p>
          <a:p>
            <a:pPr lvl="1">
              <a:defRPr/>
            </a:pPr>
            <a:r>
              <a:rPr lang="en-US" dirty="0" smtClean="0">
                <a:ea typeface="ＭＳ Ｐゴシック" pitchFamily="34" charset="-128"/>
              </a:rPr>
              <a:t>Voter</a:t>
            </a:r>
            <a:endParaRPr lang="en-US" dirty="0">
              <a:ea typeface="ＭＳ Ｐゴシック" pitchFamily="34" charset="-128"/>
            </a:endParaRPr>
          </a:p>
          <a:p>
            <a:pPr lvl="1">
              <a:defRPr/>
            </a:pPr>
            <a:r>
              <a:rPr lang="en-US" dirty="0">
                <a:ea typeface="ＭＳ Ｐゴシック" pitchFamily="34" charset="-128"/>
              </a:rPr>
              <a:t>Fertility</a:t>
            </a:r>
          </a:p>
          <a:p>
            <a:pPr lvl="1">
              <a:defRPr/>
            </a:pPr>
            <a:r>
              <a:rPr lang="en-US" dirty="0" smtClean="0">
                <a:ea typeface="ＭＳ Ｐゴシック" pitchFamily="34" charset="-128"/>
              </a:rPr>
              <a:t>Veterans</a:t>
            </a:r>
            <a:endParaRPr lang="en-US" dirty="0">
              <a:ea typeface="ＭＳ Ｐゴシック" pitchFamily="34" charset="-128"/>
            </a:endParaRPr>
          </a:p>
          <a:p>
            <a:pPr marL="114300" lvl="1"/>
            <a:r>
              <a:rPr lang="en-US" dirty="0" smtClean="0"/>
              <a:t>Volunteer</a:t>
            </a:r>
          </a:p>
          <a:p>
            <a:pPr marL="114300" lvl="1"/>
            <a:r>
              <a:rPr lang="en-US" dirty="0" smtClean="0"/>
              <a:t>Tobacco Use</a:t>
            </a:r>
          </a:p>
          <a:p>
            <a:pPr marL="114300" lvl="1"/>
            <a:r>
              <a:rPr lang="en-US" dirty="0" smtClean="0"/>
              <a:t>Internet Use</a:t>
            </a:r>
          </a:p>
          <a:p>
            <a:pPr marL="114300" lvl="1"/>
            <a:r>
              <a:rPr lang="en-US" dirty="0" smtClean="0"/>
              <a:t>Child Support</a:t>
            </a:r>
          </a:p>
          <a:p>
            <a:pPr marL="114300" lvl="1"/>
            <a:r>
              <a:rPr lang="en-US" dirty="0" smtClean="0"/>
              <a:t>Food Security</a:t>
            </a:r>
          </a:p>
          <a:p>
            <a:pPr marL="114300" lvl="1"/>
            <a:r>
              <a:rPr lang="en-US" dirty="0" smtClean="0"/>
              <a:t>Work Schedules</a:t>
            </a:r>
          </a:p>
          <a:p>
            <a:pPr marL="114300" lvl="1"/>
            <a:r>
              <a:rPr lang="en-US" dirty="0" smtClean="0"/>
              <a:t>Job Tenure</a:t>
            </a:r>
          </a:p>
          <a:p>
            <a:pPr marL="114300" lvl="1"/>
            <a:r>
              <a:rPr lang="en-US" dirty="0" smtClean="0"/>
              <a:t>Displaced Worker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IPUMS Workshop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Population Association of America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April 27, 2017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Presented by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Catherine Fitch, Sarah Flood &amp; David Van Riper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1635" cy="70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066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</a:t>
            </a:r>
            <a:r>
              <a:rPr lang="en-US" sz="2800" dirty="0" smtClean="0"/>
              <a:t> Terabytes per week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71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36" y="284923"/>
            <a:ext cx="8672528" cy="62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59"/>
          <a:stretch/>
        </p:blipFill>
        <p:spPr>
          <a:xfrm>
            <a:off x="609600" y="438210"/>
            <a:ext cx="8084894" cy="6381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75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                   Relationship         Age        Sex        School                  Occupation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" y="476310"/>
            <a:ext cx="8001000" cy="17334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09600" y="2209800"/>
            <a:ext cx="8001000" cy="1371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3581400"/>
            <a:ext cx="80010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53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9" y="284162"/>
            <a:ext cx="8677102" cy="62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6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77102" cy="6289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1905000"/>
            <a:ext cx="2667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13% of all </a:t>
            </a:r>
            <a:r>
              <a:rPr lang="en-US" sz="2800" i="1" dirty="0" smtClean="0"/>
              <a:t>Demography </a:t>
            </a:r>
            <a:r>
              <a:rPr lang="en-US" sz="2800" dirty="0" smtClean="0"/>
              <a:t>articles are now based on IPUMS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47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60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IPUMS Data Recovery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3726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257800" y="4572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Khartoum, CBS-Sudan</a:t>
            </a:r>
          </a:p>
        </p:txBody>
      </p:sp>
    </p:spTree>
    <p:extLst>
      <p:ext uri="{BB962C8B-B14F-4D97-AF65-F5344CB8AC3E}">
        <p14:creationId xmlns:p14="http://schemas.microsoft.com/office/powerpoint/2010/main" val="30100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713913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64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3338"/>
            <a:ext cx="9304338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40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lid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43113"/>
            <a:ext cx="42957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 descr="sudan_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41725"/>
            <a:ext cx="404812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38200" y="990600"/>
            <a:ext cx="769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dirty="0"/>
              <a:t>1973 </a:t>
            </a:r>
            <a:r>
              <a:rPr lang="en-US" dirty="0" smtClean="0"/>
              <a:t>Sudan Census </a:t>
            </a:r>
            <a:r>
              <a:rPr lang="en-US" dirty="0"/>
              <a:t>Tapes </a:t>
            </a:r>
            <a:r>
              <a:rPr lang="en-US" dirty="0" smtClean="0"/>
              <a:t>arrive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4813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867400" y="0"/>
            <a:ext cx="3505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Dhaka, Bangladesh Bureau of Statistics</a:t>
            </a:r>
          </a:p>
        </p:txBody>
      </p:sp>
    </p:spTree>
    <p:extLst>
      <p:ext uri="{BB962C8B-B14F-4D97-AF65-F5344CB8AC3E}">
        <p14:creationId xmlns:p14="http://schemas.microsoft.com/office/powerpoint/2010/main" val="19385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ystem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9400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8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cle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5400"/>
            <a:ext cx="10439400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5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609725"/>
            <a:ext cx="7743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828800"/>
            <a:ext cx="77438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038350"/>
            <a:ext cx="7753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247900"/>
            <a:ext cx="77438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457450"/>
            <a:ext cx="77438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667000"/>
            <a:ext cx="77438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7257" name="Group 9"/>
          <p:cNvGrpSpPr>
            <a:grpSpLocks/>
          </p:cNvGrpSpPr>
          <p:nvPr/>
        </p:nvGrpSpPr>
        <p:grpSpPr bwMode="auto">
          <a:xfrm>
            <a:off x="2152650" y="762000"/>
            <a:ext cx="1209675" cy="5367338"/>
            <a:chOff x="1356" y="480"/>
            <a:chExt cx="762" cy="3381"/>
          </a:xfrm>
        </p:grpSpPr>
        <p:sp>
          <p:nvSpPr>
            <p:cNvPr id="11294" name="Rectangle 10"/>
            <p:cNvSpPr>
              <a:spLocks noChangeArrowheads="1"/>
            </p:cNvSpPr>
            <p:nvPr/>
          </p:nvSpPr>
          <p:spPr bwMode="auto">
            <a:xfrm>
              <a:off x="1778" y="996"/>
              <a:ext cx="340" cy="2865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1295" name="Text Box 11"/>
            <p:cNvSpPr txBox="1">
              <a:spLocks noChangeArrowheads="1"/>
            </p:cNvSpPr>
            <p:nvPr/>
          </p:nvSpPr>
          <p:spPr bwMode="auto">
            <a:xfrm>
              <a:off x="1356" y="480"/>
              <a:ext cx="6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FF"/>
                  </a:solidFill>
                  <a:latin typeface="+mn-lt"/>
                </a:rPr>
                <a:t>Relation to head</a:t>
              </a:r>
            </a:p>
          </p:txBody>
        </p:sp>
        <p:sp>
          <p:nvSpPr>
            <p:cNvPr id="11296" name="Line 12"/>
            <p:cNvSpPr>
              <a:spLocks noChangeShapeType="1"/>
            </p:cNvSpPr>
            <p:nvPr/>
          </p:nvSpPr>
          <p:spPr bwMode="auto">
            <a:xfrm>
              <a:off x="1788" y="824"/>
              <a:ext cx="144" cy="172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7261" name="Group 13"/>
          <p:cNvGrpSpPr>
            <a:grpSpLocks/>
          </p:cNvGrpSpPr>
          <p:nvPr/>
        </p:nvGrpSpPr>
        <p:grpSpPr bwMode="auto">
          <a:xfrm>
            <a:off x="3795713" y="762000"/>
            <a:ext cx="1004887" cy="5372100"/>
            <a:chOff x="2391" y="480"/>
            <a:chExt cx="633" cy="3384"/>
          </a:xfrm>
        </p:grpSpPr>
        <p:sp>
          <p:nvSpPr>
            <p:cNvPr id="11291" name="Rectangle 14"/>
            <p:cNvSpPr>
              <a:spLocks noChangeArrowheads="1"/>
            </p:cNvSpPr>
            <p:nvPr/>
          </p:nvSpPr>
          <p:spPr bwMode="auto">
            <a:xfrm>
              <a:off x="2450" y="999"/>
              <a:ext cx="259" cy="28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1292" name="Text Box 15"/>
            <p:cNvSpPr txBox="1">
              <a:spLocks noChangeArrowheads="1"/>
            </p:cNvSpPr>
            <p:nvPr/>
          </p:nvSpPr>
          <p:spPr bwMode="auto">
            <a:xfrm>
              <a:off x="2391" y="480"/>
              <a:ext cx="6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+mj-lt"/>
                </a:rPr>
                <a:t>Marital status</a:t>
              </a:r>
            </a:p>
          </p:txBody>
        </p:sp>
        <p:sp>
          <p:nvSpPr>
            <p:cNvPr id="11293" name="Line 16"/>
            <p:cNvSpPr>
              <a:spLocks noChangeShapeType="1"/>
            </p:cNvSpPr>
            <p:nvPr/>
          </p:nvSpPr>
          <p:spPr bwMode="auto">
            <a:xfrm flipH="1">
              <a:off x="2604" y="827"/>
              <a:ext cx="105" cy="17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014913" y="981075"/>
            <a:ext cx="1198562" cy="5148263"/>
            <a:chOff x="5014913" y="981075"/>
            <a:chExt cx="1198562" cy="5148263"/>
          </a:xfrm>
        </p:grpSpPr>
        <p:sp>
          <p:nvSpPr>
            <p:cNvPr id="11288" name="Rectangle 18"/>
            <p:cNvSpPr>
              <a:spLocks noChangeArrowheads="1"/>
            </p:cNvSpPr>
            <p:nvPr/>
          </p:nvSpPr>
          <p:spPr bwMode="auto">
            <a:xfrm>
              <a:off x="5227638" y="1581150"/>
              <a:ext cx="411162" cy="4548188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1289" name="Text Box 19"/>
            <p:cNvSpPr txBox="1">
              <a:spLocks noChangeArrowheads="1"/>
            </p:cNvSpPr>
            <p:nvPr/>
          </p:nvSpPr>
          <p:spPr bwMode="auto">
            <a:xfrm>
              <a:off x="5014913" y="981075"/>
              <a:ext cx="119856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0000FF"/>
                  </a:solidFill>
                  <a:latin typeface="+mj-lt"/>
                </a:rPr>
                <a:t>Education</a:t>
              </a:r>
            </a:p>
          </p:txBody>
        </p:sp>
        <p:sp>
          <p:nvSpPr>
            <p:cNvPr id="11290" name="Line 20"/>
            <p:cNvSpPr>
              <a:spLocks noChangeShapeType="1"/>
            </p:cNvSpPr>
            <p:nvPr/>
          </p:nvSpPr>
          <p:spPr bwMode="auto">
            <a:xfrm flipH="1">
              <a:off x="5333999" y="1312863"/>
              <a:ext cx="214519" cy="268288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7269" name="Group 21"/>
          <p:cNvGrpSpPr>
            <a:grpSpLocks/>
          </p:cNvGrpSpPr>
          <p:nvPr/>
        </p:nvGrpSpPr>
        <p:grpSpPr bwMode="auto">
          <a:xfrm>
            <a:off x="6731000" y="990600"/>
            <a:ext cx="1346200" cy="5143500"/>
            <a:chOff x="3808" y="624"/>
            <a:chExt cx="848" cy="3240"/>
          </a:xfrm>
        </p:grpSpPr>
        <p:sp>
          <p:nvSpPr>
            <p:cNvPr id="11285" name="Rectangle 22"/>
            <p:cNvSpPr>
              <a:spLocks noChangeArrowheads="1"/>
            </p:cNvSpPr>
            <p:nvPr/>
          </p:nvSpPr>
          <p:spPr bwMode="auto">
            <a:xfrm>
              <a:off x="3866" y="999"/>
              <a:ext cx="259" cy="28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1286" name="Text Box 23"/>
            <p:cNvSpPr txBox="1">
              <a:spLocks noChangeArrowheads="1"/>
            </p:cNvSpPr>
            <p:nvPr/>
          </p:nvSpPr>
          <p:spPr bwMode="auto">
            <a:xfrm>
              <a:off x="3808" y="624"/>
              <a:ext cx="84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+mj-lt"/>
                </a:rPr>
                <a:t>Occupation</a:t>
              </a:r>
            </a:p>
          </p:txBody>
        </p:sp>
        <p:sp>
          <p:nvSpPr>
            <p:cNvPr id="11287" name="Line 24"/>
            <p:cNvSpPr>
              <a:spLocks noChangeShapeType="1"/>
            </p:cNvSpPr>
            <p:nvPr/>
          </p:nvSpPr>
          <p:spPr bwMode="auto">
            <a:xfrm flipH="1">
              <a:off x="4020" y="827"/>
              <a:ext cx="105" cy="17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7273" name="Rectangle 25"/>
          <p:cNvSpPr>
            <a:spLocks noChangeArrowheads="1"/>
          </p:cNvSpPr>
          <p:nvPr/>
        </p:nvSpPr>
        <p:spPr bwMode="auto">
          <a:xfrm>
            <a:off x="695325" y="1609725"/>
            <a:ext cx="7739063" cy="8509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30196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74" name="Rectangle 26"/>
          <p:cNvSpPr>
            <a:spLocks noChangeArrowheads="1"/>
          </p:cNvSpPr>
          <p:nvPr/>
        </p:nvSpPr>
        <p:spPr bwMode="auto">
          <a:xfrm>
            <a:off x="695325" y="2463800"/>
            <a:ext cx="7739063" cy="170973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30196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695325" y="4171950"/>
            <a:ext cx="7739063" cy="6492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30196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76" name="Rectangle 28"/>
          <p:cNvSpPr>
            <a:spLocks noChangeArrowheads="1"/>
          </p:cNvSpPr>
          <p:nvPr/>
        </p:nvSpPr>
        <p:spPr bwMode="auto">
          <a:xfrm>
            <a:off x="695325" y="4819650"/>
            <a:ext cx="7739063" cy="13096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30196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77" name="Rectangle 29"/>
          <p:cNvSpPr>
            <a:spLocks noChangeArrowheads="1"/>
          </p:cNvSpPr>
          <p:nvPr/>
        </p:nvSpPr>
        <p:spPr bwMode="auto">
          <a:xfrm>
            <a:off x="695325" y="1600200"/>
            <a:ext cx="7739063" cy="850900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78" name="Rectangle 30"/>
          <p:cNvSpPr>
            <a:spLocks noChangeArrowheads="1"/>
          </p:cNvSpPr>
          <p:nvPr/>
        </p:nvSpPr>
        <p:spPr bwMode="auto">
          <a:xfrm>
            <a:off x="695325" y="2454275"/>
            <a:ext cx="7739063" cy="1709738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79" name="Rectangle 31"/>
          <p:cNvSpPr>
            <a:spLocks noChangeArrowheads="1"/>
          </p:cNvSpPr>
          <p:nvPr/>
        </p:nvSpPr>
        <p:spPr bwMode="auto">
          <a:xfrm>
            <a:off x="695325" y="4162425"/>
            <a:ext cx="7739063" cy="649288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37280" name="Rectangle 32"/>
          <p:cNvSpPr>
            <a:spLocks noChangeArrowheads="1"/>
          </p:cNvSpPr>
          <p:nvPr/>
        </p:nvSpPr>
        <p:spPr bwMode="auto">
          <a:xfrm>
            <a:off x="695325" y="4810125"/>
            <a:ext cx="7739063" cy="1309688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1284" name="TextBox 1"/>
          <p:cNvSpPr txBox="1">
            <a:spLocks noChangeArrowheads="1"/>
          </p:cNvSpPr>
          <p:nvPr/>
        </p:nvSpPr>
        <p:spPr bwMode="auto">
          <a:xfrm>
            <a:off x="1628775" y="76200"/>
            <a:ext cx="586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Microdata</a:t>
            </a:r>
          </a:p>
        </p:txBody>
      </p:sp>
    </p:spTree>
    <p:extLst>
      <p:ext uri="{BB962C8B-B14F-4D97-AF65-F5344CB8AC3E}">
        <p14:creationId xmlns:p14="http://schemas.microsoft.com/office/powerpoint/2010/main" val="13161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3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3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73" grpId="0" animBg="1"/>
      <p:bldP spid="437274" grpId="0" animBg="1"/>
      <p:bldP spid="437275" grpId="0" animBg="1"/>
      <p:bldP spid="437276" grpId="0" animBg="1"/>
      <p:bldP spid="437277" grpId="0" animBg="1"/>
      <p:bldP spid="437277" grpId="1" animBg="1"/>
      <p:bldP spid="437278" grpId="0" animBg="1"/>
      <p:bldP spid="437278" grpId="1" animBg="1"/>
      <p:bldP spid="437279" grpId="0" animBg="1"/>
      <p:bldP spid="437279" grpId="1" animBg="1"/>
      <p:bldP spid="437280" grpId="0" animBg="1"/>
      <p:bldP spid="437280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tapeladie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3632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1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OSDI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964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965700" y="6396335"/>
            <a:ext cx="434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1960 Data Recovery Project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40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97032"/>
            <a:ext cx="9326880" cy="523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3103" cy="51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1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yncode.co/wp-content/uploads/2014/04/earlycomputercoding_wyncode-940x7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333" y="-1219199"/>
            <a:ext cx="9860476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8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525000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48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60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IPUMS Big Data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2478290"/>
            <a:ext cx="7772400" cy="55040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Big Historical Microdata Project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705168" y="3379367"/>
            <a:ext cx="7772400" cy="260867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dirty="0" smtClean="0"/>
              <a:t>Complete microdata for the United States, 1790-1940</a:t>
            </a:r>
          </a:p>
          <a:p>
            <a:pPr lvl="1"/>
            <a:r>
              <a:rPr lang="en-US" sz="2400" dirty="0" smtClean="0"/>
              <a:t>750 </a:t>
            </a:r>
            <a:r>
              <a:rPr lang="en-US" sz="2400" dirty="0"/>
              <a:t>million records</a:t>
            </a:r>
          </a:p>
          <a:p>
            <a:pPr lvl="1"/>
            <a:r>
              <a:rPr lang="en-US" sz="2400" dirty="0"/>
              <a:t>Data-entry required </a:t>
            </a:r>
            <a:r>
              <a:rPr lang="en-US" sz="2400" dirty="0" smtClean="0"/>
              <a:t>over 10,000 </a:t>
            </a:r>
            <a:r>
              <a:rPr lang="en-US" sz="2400" dirty="0"/>
              <a:t>years of effort</a:t>
            </a:r>
          </a:p>
          <a:p>
            <a:pPr lvl="1"/>
            <a:r>
              <a:rPr lang="en-US" sz="2400" dirty="0"/>
              <a:t>Donated data would cost </a:t>
            </a:r>
            <a:r>
              <a:rPr lang="en-US" sz="2400" dirty="0" smtClean="0"/>
              <a:t>$520 </a:t>
            </a:r>
            <a:r>
              <a:rPr lang="en-US" sz="2400" dirty="0"/>
              <a:t>million to replicate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Status: </a:t>
            </a:r>
            <a:r>
              <a:rPr lang="en-US" sz="2400" dirty="0" smtClean="0"/>
              <a:t>underway, to </a:t>
            </a:r>
            <a:r>
              <a:rPr lang="en-US" sz="2400" dirty="0"/>
              <a:t>be complete in </a:t>
            </a:r>
            <a:r>
              <a:rPr lang="en-US" sz="2400" dirty="0" smtClean="0"/>
              <a:t>2019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25670" name="Rectangle 104"/>
          <p:cNvSpPr>
            <a:spLocks noChangeArrowheads="1"/>
          </p:cNvSpPr>
          <p:nvPr/>
        </p:nvSpPr>
        <p:spPr bwMode="auto">
          <a:xfrm>
            <a:off x="528638" y="5668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" name="Picture 4" descr="C:\Users\Steve\Downloads\com@2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31" y="1370429"/>
            <a:ext cx="4711057" cy="6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1118"/>
            <a:ext cx="323596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39" y="587170"/>
            <a:ext cx="2523573" cy="5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1905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Census Longitudinal Infrastructure Project</a:t>
            </a:r>
            <a:br>
              <a:rPr lang="en-US" sz="3200" dirty="0" smtClean="0"/>
            </a:br>
            <a:r>
              <a:rPr lang="en-US" sz="3200" dirty="0" smtClean="0"/>
              <a:t>(CLIP)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712788" y="3276600"/>
            <a:ext cx="77724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Link all Census Records, 1850-2020 </a:t>
            </a:r>
          </a:p>
          <a:p>
            <a:r>
              <a:rPr lang="en-US" dirty="0" smtClean="0"/>
              <a:t>Link Administrative Records</a:t>
            </a:r>
          </a:p>
          <a:p>
            <a:pPr marL="0" indent="0">
              <a:buNone/>
            </a:pPr>
            <a:r>
              <a:rPr lang="en-US" dirty="0" smtClean="0"/>
              <a:t>	Social Security, Medicare, Military</a:t>
            </a:r>
          </a:p>
          <a:p>
            <a:r>
              <a:rPr lang="en-US" dirty="0" smtClean="0"/>
              <a:t>Link Births, Marriages, Deaths</a:t>
            </a:r>
          </a:p>
          <a:p>
            <a:pPr marL="0" indent="0">
              <a:buNone/>
            </a:pPr>
            <a:endParaRPr lang="en-US" sz="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5670" name="Rectangle 104"/>
          <p:cNvSpPr>
            <a:spLocks noChangeArrowheads="1"/>
          </p:cNvSpPr>
          <p:nvPr/>
        </p:nvSpPr>
        <p:spPr bwMode="auto">
          <a:xfrm>
            <a:off x="528638" y="5668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0482" name="Picture 2" descr="http://papers.ssrn.com/sol3/journalcovers/1015386_149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189"/>
            <a:ext cx="2785383" cy="10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minnesota population Cen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66" y="494961"/>
            <a:ext cx="3398709" cy="6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/>
          <p:nvPr/>
        </p:nvCxnSpPr>
        <p:spPr bwMode="auto">
          <a:xfrm>
            <a:off x="2481676" y="4343400"/>
            <a:ext cx="32918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>
            <a:stCxn id="7" idx="2"/>
          </p:cNvCxnSpPr>
          <p:nvPr/>
        </p:nvCxnSpPr>
        <p:spPr bwMode="auto">
          <a:xfrm flipH="1">
            <a:off x="2322286" y="2860766"/>
            <a:ext cx="1201011" cy="4775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endCxn id="7" idx="1"/>
          </p:cNvCxnSpPr>
          <p:nvPr/>
        </p:nvCxnSpPr>
        <p:spPr bwMode="auto">
          <a:xfrm>
            <a:off x="1681785" y="1523320"/>
            <a:ext cx="1193812" cy="9183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>
            <a:off x="2255157" y="12192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958319" y="1191986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Flowchart: Magnetic Disk 1"/>
          <p:cNvSpPr/>
          <p:nvPr/>
        </p:nvSpPr>
        <p:spPr bwMode="auto">
          <a:xfrm>
            <a:off x="313872" y="807720"/>
            <a:ext cx="2057400" cy="822960"/>
          </a:xfrm>
          <a:prstGeom prst="flowChartMagneticDisk">
            <a:avLst/>
          </a:prstGeom>
          <a:solidFill>
            <a:srgbClr val="F4FA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1940 Census</a:t>
            </a:r>
          </a:p>
        </p:txBody>
      </p:sp>
      <p:sp>
        <p:nvSpPr>
          <p:cNvPr id="5" name="Flowchart: Process 4"/>
          <p:cNvSpPr/>
          <p:nvPr/>
        </p:nvSpPr>
        <p:spPr bwMode="auto">
          <a:xfrm>
            <a:off x="2864757" y="772886"/>
            <a:ext cx="1295400" cy="838200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Social Security</a:t>
            </a:r>
          </a:p>
        </p:txBody>
      </p:sp>
      <p:sp>
        <p:nvSpPr>
          <p:cNvPr id="7" name="Flowchart: Process 6"/>
          <p:cNvSpPr/>
          <p:nvPr/>
        </p:nvSpPr>
        <p:spPr bwMode="auto">
          <a:xfrm>
            <a:off x="2875597" y="2022566"/>
            <a:ext cx="1295400" cy="838200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WW II Military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629400" y="1233714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Flowchart: Process 8"/>
          <p:cNvSpPr/>
          <p:nvPr/>
        </p:nvSpPr>
        <p:spPr bwMode="auto">
          <a:xfrm>
            <a:off x="7239000" y="807720"/>
            <a:ext cx="1463040" cy="822960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Medicare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Medicaid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Flowchart: Magnetic Disk 9"/>
          <p:cNvSpPr/>
          <p:nvPr/>
        </p:nvSpPr>
        <p:spPr bwMode="auto">
          <a:xfrm>
            <a:off x="4584928" y="190500"/>
            <a:ext cx="2210707" cy="2057400"/>
          </a:xfrm>
          <a:prstGeom prst="flowChartMagneticDis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1960-2020 Censuses and Surveys</a:t>
            </a:r>
          </a:p>
        </p:txBody>
      </p:sp>
      <p:cxnSp>
        <p:nvCxnSpPr>
          <p:cNvPr id="16" name="Straight Arrow Connector 15"/>
          <p:cNvCxnSpPr>
            <a:stCxn id="7" idx="0"/>
            <a:endCxn id="5" idx="2"/>
          </p:cNvCxnSpPr>
          <p:nvPr/>
        </p:nvCxnSpPr>
        <p:spPr bwMode="auto">
          <a:xfrm flipH="1" flipV="1">
            <a:off x="3512457" y="1611086"/>
            <a:ext cx="0" cy="411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Flowchart: Magnetic Disk 18"/>
          <p:cNvSpPr/>
          <p:nvPr/>
        </p:nvSpPr>
        <p:spPr bwMode="auto">
          <a:xfrm>
            <a:off x="303893" y="3243399"/>
            <a:ext cx="2210707" cy="1687467"/>
          </a:xfrm>
          <a:prstGeom prst="flowChartMagneticDisk">
            <a:avLst/>
          </a:prstGeom>
          <a:solidFill>
            <a:srgbClr val="FF99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1850-1930 Censuses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371600" y="1635306"/>
            <a:ext cx="0" cy="16127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Flowchart: Process 27"/>
          <p:cNvSpPr/>
          <p:nvPr/>
        </p:nvSpPr>
        <p:spPr bwMode="auto">
          <a:xfrm>
            <a:off x="3303745" y="3286670"/>
            <a:ext cx="1295400" cy="838200"/>
          </a:xfrm>
          <a:prstGeom prst="flowChartProcess">
            <a:avLst/>
          </a:prstGeom>
          <a:solidFill>
            <a:srgbClr val="FF99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WW I Military</a:t>
            </a:r>
          </a:p>
        </p:txBody>
      </p:sp>
      <p:sp>
        <p:nvSpPr>
          <p:cNvPr id="29" name="Flowchart: Process 28"/>
          <p:cNvSpPr/>
          <p:nvPr/>
        </p:nvSpPr>
        <p:spPr bwMode="auto">
          <a:xfrm>
            <a:off x="2947285" y="4813662"/>
            <a:ext cx="2362200" cy="1266735"/>
          </a:xfrm>
          <a:prstGeom prst="flowChartProcess">
            <a:avLst/>
          </a:prstGeom>
          <a:solidFill>
            <a:srgbClr val="FF99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1881-1930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Births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Marriages</a:t>
            </a:r>
          </a:p>
        </p:txBody>
      </p:sp>
      <p:sp>
        <p:nvSpPr>
          <p:cNvPr id="30" name="Flowchart: Process 29"/>
          <p:cNvSpPr/>
          <p:nvPr/>
        </p:nvSpPr>
        <p:spPr bwMode="auto">
          <a:xfrm>
            <a:off x="5753100" y="3892368"/>
            <a:ext cx="2362200" cy="902064"/>
          </a:xfrm>
          <a:prstGeom prst="flowChartProcess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1881-2020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Deaths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34" name="Straight Arrow Connector 33"/>
          <p:cNvCxnSpPr>
            <a:endCxn id="29" idx="1"/>
          </p:cNvCxnSpPr>
          <p:nvPr/>
        </p:nvCxnSpPr>
        <p:spPr bwMode="auto">
          <a:xfrm>
            <a:off x="1371600" y="4930866"/>
            <a:ext cx="1575685" cy="5161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endCxn id="28" idx="1"/>
          </p:cNvCxnSpPr>
          <p:nvPr/>
        </p:nvCxnSpPr>
        <p:spPr bwMode="auto">
          <a:xfrm>
            <a:off x="2515903" y="3705770"/>
            <a:ext cx="78784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>
            <a:stCxn id="10" idx="3"/>
            <a:endCxn id="30" idx="0"/>
          </p:cNvCxnSpPr>
          <p:nvPr/>
        </p:nvCxnSpPr>
        <p:spPr bwMode="auto">
          <a:xfrm>
            <a:off x="5690282" y="2247900"/>
            <a:ext cx="1243918" cy="16444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6" name="Picture 4" descr="http://www.census.gov/history/img/1940po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2" y="271689"/>
            <a:ext cx="3868976" cy="54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5773516" y="5774172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CLIP Linking Strategy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9" grpId="0" animBg="1"/>
      <p:bldP spid="28" grpId="0" build="allAtOnce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Power of Microdata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834"/>
            <a:ext cx="8229600" cy="4965329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Customized measures: </a:t>
            </a:r>
            <a:r>
              <a:rPr lang="en-US" sz="2000" dirty="0" smtClean="0"/>
              <a:t>Variables based on combined characteristics of family and household members, capitalizing on the hierarchical structure of the data </a:t>
            </a:r>
          </a:p>
          <a:p>
            <a:r>
              <a:rPr lang="en-US" sz="2000" b="1" dirty="0" smtClean="0"/>
              <a:t>Multivariate analysis: </a:t>
            </a:r>
            <a:r>
              <a:rPr lang="en-US" sz="2000" dirty="0" smtClean="0"/>
              <a:t>Analyze many individual, household, and community characteristics simultaneously</a:t>
            </a:r>
          </a:p>
          <a:p>
            <a:r>
              <a:rPr lang="en-US" sz="2000" b="1" dirty="0" smtClean="0"/>
              <a:t>Interoperability: </a:t>
            </a:r>
            <a:r>
              <a:rPr lang="en-US" sz="2000" dirty="0" smtClean="0"/>
              <a:t>Harmonize data across time and space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1912" y="3317129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Age classification for school enrollment</a:t>
            </a:r>
          </a:p>
          <a:p>
            <a:pPr algn="ctr"/>
            <a:r>
              <a:rPr lang="en-US" sz="2000" b="1" dirty="0" smtClean="0"/>
              <a:t> in published U.S. Census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47" y="4035948"/>
            <a:ext cx="3445555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6200" y="6400800"/>
            <a:ext cx="8991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47" y="4048848"/>
            <a:ext cx="11722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347" y="4042398"/>
            <a:ext cx="230887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1905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Census Longitudinal Infrastructure Project</a:t>
            </a:r>
            <a:br>
              <a:rPr lang="en-US" sz="3200" dirty="0" smtClean="0"/>
            </a:br>
            <a:r>
              <a:rPr lang="en-US" sz="3200" dirty="0" smtClean="0"/>
              <a:t>(CLIP)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712788" y="3276600"/>
            <a:ext cx="7772400" cy="2667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Life histories for each person</a:t>
            </a:r>
          </a:p>
          <a:p>
            <a:pPr marL="400050" lvl="1" indent="0">
              <a:buNone/>
            </a:pPr>
            <a:r>
              <a:rPr lang="en-US" dirty="0" smtClean="0"/>
              <a:t>Impact of early life conditions on later health and well-being</a:t>
            </a:r>
          </a:p>
          <a:p>
            <a:r>
              <a:rPr lang="en-US" dirty="0" smtClean="0"/>
              <a:t>Social, economic, geographic </a:t>
            </a:r>
            <a:r>
              <a:rPr lang="en-US" dirty="0"/>
              <a:t>m</a:t>
            </a:r>
            <a:r>
              <a:rPr lang="en-US" dirty="0" smtClean="0"/>
              <a:t>obility</a:t>
            </a:r>
          </a:p>
          <a:p>
            <a:r>
              <a:rPr lang="en-US" dirty="0" smtClean="0"/>
              <a:t>Life course transitions</a:t>
            </a:r>
          </a:p>
          <a:p>
            <a:endParaRPr lang="en-US" dirty="0"/>
          </a:p>
        </p:txBody>
      </p:sp>
      <p:sp>
        <p:nvSpPr>
          <p:cNvPr id="25670" name="Rectangle 104"/>
          <p:cNvSpPr>
            <a:spLocks noChangeArrowheads="1"/>
          </p:cNvSpPr>
          <p:nvPr/>
        </p:nvSpPr>
        <p:spPr bwMode="auto">
          <a:xfrm>
            <a:off x="528638" y="5668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0482" name="Picture 2" descr="http://papers.ssrn.com/sol3/journalcovers/1015386_149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189"/>
            <a:ext cx="2785383" cy="10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minnesota population Cen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66" y="494961"/>
            <a:ext cx="3398709" cy="6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1905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Census Longitudinal Infrastructure Project</a:t>
            </a:r>
            <a:br>
              <a:rPr lang="en-US" sz="3200" dirty="0" smtClean="0"/>
            </a:br>
            <a:r>
              <a:rPr lang="en-US" sz="3200" dirty="0" smtClean="0"/>
              <a:t>(CLIP)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712788" y="3276600"/>
            <a:ext cx="7772400" cy="2667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Understanding the great transformations: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demographic </a:t>
            </a:r>
            <a:r>
              <a:rPr lang="en-US" dirty="0"/>
              <a:t>transition, family transition, urbanization, immigration, industrialization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5670" name="Rectangle 104"/>
          <p:cNvSpPr>
            <a:spLocks noChangeArrowheads="1"/>
          </p:cNvSpPr>
          <p:nvPr/>
        </p:nvSpPr>
        <p:spPr bwMode="auto">
          <a:xfrm>
            <a:off x="528638" y="5668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0482" name="Picture 2" descr="http://papers.ssrn.com/sol3/journalcovers/1015386_149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189"/>
            <a:ext cx="2785383" cy="10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minnesota population Cen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66" y="494961"/>
            <a:ext cx="3398709" cy="6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72" y="304800"/>
            <a:ext cx="8674053" cy="6280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000" y="163816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are here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399314" y="1853056"/>
            <a:ext cx="798286" cy="159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2626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PUMS_Wksp201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88936" y="1586656"/>
            <a:ext cx="3444836" cy="4572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sz="2800" dirty="0" smtClean="0"/>
              <a:t>The 1970 Public Use Samples</a:t>
            </a:r>
            <a:endParaRPr lang="en-US" sz="2800" dirty="0"/>
          </a:p>
        </p:txBody>
      </p:sp>
      <p:pic>
        <p:nvPicPr>
          <p:cNvPr id="890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543" y="1596623"/>
            <a:ext cx="320500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24602" y="1758831"/>
            <a:ext cx="29168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 60 times the size of 1960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Much more detail </a:t>
            </a:r>
          </a:p>
          <a:p>
            <a:r>
              <a:rPr lang="en-US" sz="1600" dirty="0" smtClean="0"/>
              <a:t>    (especially geography)</a:t>
            </a:r>
            <a:endParaRPr lang="en-US" sz="1600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20" y="1946784"/>
            <a:ext cx="1402080" cy="51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73" y="2771439"/>
            <a:ext cx="2611458" cy="97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88937" y="4051138"/>
            <a:ext cx="3444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1960 sample expanded 10-fold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Same format and coding as 1970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Led to an explosion of research on </a:t>
            </a:r>
          </a:p>
          <a:p>
            <a:r>
              <a:rPr lang="en-US" sz="1600" dirty="0" smtClean="0"/>
              <a:t>  change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675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build="allAtOnce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990600"/>
            <a:ext cx="10587038" cy="801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81" name="Rectangle 5"/>
          <p:cNvSpPr>
            <a:spLocks noChangeArrowheads="1"/>
          </p:cNvSpPr>
          <p:nvPr/>
        </p:nvSpPr>
        <p:spPr bwMode="auto">
          <a:xfrm>
            <a:off x="0" y="3733800"/>
            <a:ext cx="2971800" cy="129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3352800" y="3810000"/>
            <a:ext cx="1524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6477000" y="3810000"/>
            <a:ext cx="381000" cy="228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6584" name="Rectangle 8"/>
          <p:cNvSpPr>
            <a:spLocks noChangeArrowheads="1"/>
          </p:cNvSpPr>
          <p:nvPr/>
        </p:nvSpPr>
        <p:spPr bwMode="auto">
          <a:xfrm>
            <a:off x="6248400" y="4419600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70390" y="289368"/>
            <a:ext cx="9662028" cy="1402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The Minnesota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Historical Census Projects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5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1" grpId="0" animBg="1"/>
      <p:bldP spid="536582" grpId="0" animBg="1"/>
      <p:bldP spid="536583" grpId="0" animBg="1"/>
      <p:bldP spid="53658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773</Words>
  <Application>Microsoft Office PowerPoint</Application>
  <PresentationFormat>On-screen Show (4:3)</PresentationFormat>
  <Paragraphs>221</Paragraphs>
  <Slides>73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ＭＳ Ｐゴシック</vt:lpstr>
      <vt:lpstr>Arial</vt:lpstr>
      <vt:lpstr>Calibri</vt:lpstr>
      <vt:lpstr>Courier New</vt:lpstr>
      <vt:lpstr>Times New Roman</vt:lpstr>
      <vt:lpstr>Wingdings</vt:lpstr>
      <vt:lpstr>Office Theme</vt:lpstr>
      <vt:lpstr>1_Office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Microdata</vt:lpstr>
      <vt:lpstr>The 1970 Public Use Samples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 of elderly (65+) residing with own children: United States, 1850-2000 </vt:lpstr>
      <vt:lpstr>U.S. Labor Force Participation: 1850-2012 </vt:lpstr>
      <vt:lpstr>PowerPoint Presentation</vt:lpstr>
      <vt:lpstr>PowerPoint Presentation</vt:lpstr>
      <vt:lpstr>PowerPoint Presentation</vt:lpstr>
      <vt:lpstr>PowerPoint Presentation</vt:lpstr>
      <vt:lpstr>April 1993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IPUMS Collaborating Countries</vt:lpstr>
      <vt:lpstr>PowerPoint Presentation</vt:lpstr>
      <vt:lpstr>PowerPoint Presentation</vt:lpstr>
      <vt:lpstr>2010 IPUMS-CPS Project</vt:lpstr>
      <vt:lpstr>Current Population Survey</vt:lpstr>
      <vt:lpstr>IPUMS Workshop</vt:lpstr>
      <vt:lpstr>PowerPoint Presentation</vt:lpstr>
      <vt:lpstr>PowerPoint Presentation</vt:lpstr>
      <vt:lpstr>PowerPoint Presentation</vt:lpstr>
      <vt:lpstr>PowerPoint Presentation</vt:lpstr>
      <vt:lpstr>IPUMS Data Recovery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IPUMS Big Data</vt:lpstr>
      <vt:lpstr>Big Historical Microdata Project</vt:lpstr>
      <vt:lpstr>Census Longitudinal Infrastructure Project (CLIP)</vt:lpstr>
      <vt:lpstr>PowerPoint Presentation</vt:lpstr>
      <vt:lpstr>Census Longitudinal Infrastructure Project (CLIP)</vt:lpstr>
      <vt:lpstr>Census Longitudinal Infrastructure Project (CLIP)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Steven Ruggles</cp:lastModifiedBy>
  <cp:revision>117</cp:revision>
  <dcterms:created xsi:type="dcterms:W3CDTF">2017-04-25T17:58:38Z</dcterms:created>
  <dcterms:modified xsi:type="dcterms:W3CDTF">2018-06-04T12:36:10Z</dcterms:modified>
</cp:coreProperties>
</file>