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9"/>
  </p:notesMasterIdLst>
  <p:sldIdLst>
    <p:sldId id="281" r:id="rId3"/>
    <p:sldId id="363" r:id="rId4"/>
    <p:sldId id="406" r:id="rId5"/>
    <p:sldId id="407" r:id="rId6"/>
    <p:sldId id="408" r:id="rId7"/>
    <p:sldId id="409" r:id="rId8"/>
    <p:sldId id="411" r:id="rId9"/>
    <p:sldId id="418" r:id="rId10"/>
    <p:sldId id="419" r:id="rId11"/>
    <p:sldId id="384" r:id="rId12"/>
    <p:sldId id="410" r:id="rId13"/>
    <p:sldId id="412" r:id="rId14"/>
    <p:sldId id="415" r:id="rId15"/>
    <p:sldId id="417" r:id="rId16"/>
    <p:sldId id="416" r:id="rId17"/>
    <p:sldId id="41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en M Jeffers" initials="KMJ" lastIdx="2" clrIdx="0"/>
  <p:cmAuthor id="2" name="Kari C Williams" initials="KCW" lastIdx="21" clrIdx="1">
    <p:extLst/>
  </p:cmAuthor>
  <p:cmAuthor id="3" name="Greg D Freedman Ellis" initials="GDFE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377BCD"/>
    <a:srgbClr val="72A1DC"/>
    <a:srgbClr val="F1F5F6"/>
    <a:srgbClr val="275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79943" autoAdjust="0"/>
  </p:normalViewPr>
  <p:slideViewPr>
    <p:cSldViewPr snapToGrid="0" snapToObjects="1">
      <p:cViewPr varScale="1">
        <p:scale>
          <a:sx n="60" d="100"/>
          <a:sy n="60" d="100"/>
        </p:scale>
        <p:origin x="62" y="187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CF984-734C-4DC9-8F34-7ADEA6093FC1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DAFBE-DD9E-48DA-B20C-988871704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5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2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1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87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33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73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6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8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9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2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76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7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6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43E77-FA3E-4CB3-A235-A79845E572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87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DAFBE-DD9E-48DA-B20C-9888717045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1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UMS_Wksp2017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UMS_Wksp20172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25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UMS_Wksp20172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81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16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65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4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15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8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6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UMS_Wksp201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631"/>
            <a:ext cx="8229600" cy="1143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9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80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8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00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43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94549-FD24-4B29-B393-B95B263E31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64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88A44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8312" y="6304452"/>
            <a:ext cx="457200" cy="457200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4650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UMS_Wksp2017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94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71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30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2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UMS_Wksp201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4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63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68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45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64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80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0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7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4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4" r:id="rId2"/>
    <p:sldLayoutId id="2147483675" r:id="rId3"/>
    <p:sldLayoutId id="2147483682" r:id="rId4"/>
    <p:sldLayoutId id="2147483683" r:id="rId5"/>
    <p:sldLayoutId id="2147483676" r:id="rId6"/>
    <p:sldLayoutId id="2147483680" r:id="rId7"/>
    <p:sldLayoutId id="2147483681" r:id="rId8"/>
    <p:sldLayoutId id="2147483677" r:id="rId9"/>
    <p:sldLayoutId id="2147483678" r:id="rId10"/>
    <p:sldLayoutId id="2147483679" r:id="rId11"/>
    <p:sldLayoutId id="2147483684" r:id="rId12"/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  <p:sldLayoutId id="2147483685" r:id="rId24"/>
    <p:sldLayoutId id="2147483686" r:id="rId2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81EAE-5505-4E43-A449-2919B22A077E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B688-D3A9-3C42-B271-4C5387D22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7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lowingdata.com/2017/11/16/switching-job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History of CPS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IPUMS CPS Summer Data Workshop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June 4, 2018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Kari Williams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57200" y="64557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charset="0"/>
              </a:rPr>
              <a:t>IPUMS CPS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970"/>
            <a:ext cx="8229600" cy="46645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pitchFamily="34" charset="-128"/>
              </a:rPr>
              <a:t>Basic Monthly </a:t>
            </a:r>
            <a:r>
              <a:rPr lang="en-US" sz="3200" dirty="0" smtClean="0">
                <a:ea typeface="ＭＳ Ｐゴシック" pitchFamily="34" charset="-128"/>
              </a:rPr>
              <a:t>Surveys, 1976-2018</a:t>
            </a:r>
            <a:endParaRPr lang="en-US" sz="3200" dirty="0" smtClean="0">
              <a:ea typeface="ＭＳ Ｐゴシック" pitchFamily="34" charset="-128"/>
              <a:cs typeface="+mn-cs"/>
            </a:endParaRPr>
          </a:p>
          <a:p>
            <a:pPr>
              <a:spcBef>
                <a:spcPts val="1800"/>
              </a:spcBef>
              <a:defRPr/>
            </a:pPr>
            <a:r>
              <a:rPr lang="en-US" sz="3200" dirty="0" smtClean="0">
                <a:ea typeface="ＭＳ Ｐゴシック" pitchFamily="34" charset="-128"/>
                <a:cs typeface="+mn-cs"/>
              </a:rPr>
              <a:t>Annual Social Economic Supplement (ASEC), 1962-2018</a:t>
            </a:r>
          </a:p>
          <a:p>
            <a:pPr>
              <a:spcBef>
                <a:spcPts val="1800"/>
              </a:spcBef>
              <a:defRPr/>
            </a:pPr>
            <a:r>
              <a:rPr lang="en-US" sz="3200" dirty="0" smtClean="0">
                <a:ea typeface="ＭＳ Ｐゴシック" pitchFamily="34" charset="-128"/>
                <a:cs typeface="+mn-cs"/>
              </a:rPr>
              <a:t>CPS Supplements</a:t>
            </a:r>
            <a:r>
              <a:rPr lang="en-US" sz="3200" dirty="0" smtClean="0">
                <a:ea typeface="ＭＳ Ｐゴシック" pitchFamily="34" charset="-128"/>
              </a:rPr>
              <a:t>, 1976-2018 </a:t>
            </a:r>
            <a:r>
              <a:rPr lang="en-US" sz="3200" dirty="0" smtClean="0">
                <a:ea typeface="ＭＳ Ｐゴシック" pitchFamily="34" charset="-128"/>
                <a:cs typeface="+mn-cs"/>
              </a:rPr>
              <a:t>:</a:t>
            </a:r>
          </a:p>
          <a:p>
            <a:pPr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  <a:p>
            <a:pPr>
              <a:defRPr/>
            </a:pPr>
            <a:endParaRPr lang="en-US" dirty="0" smtClean="0">
              <a:ea typeface="ＭＳ Ｐゴシック" pitchFamily="34" charset="-128"/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  <a:p>
            <a:pPr>
              <a:defRPr/>
            </a:pPr>
            <a:endParaRPr lang="en-US" dirty="0" smtClean="0">
              <a:ea typeface="ＭＳ Ｐゴシック" pitchFamily="34" charset="-128"/>
              <a:cs typeface="+mn-cs"/>
            </a:endParaRPr>
          </a:p>
          <a:p>
            <a:pPr>
              <a:defRPr/>
            </a:pPr>
            <a:endParaRPr lang="en-US" dirty="0" smtClean="0">
              <a:ea typeface="ＭＳ Ｐゴシック" pitchFamily="34" charset="-128"/>
              <a:cs typeface="+mn-cs"/>
            </a:endParaRPr>
          </a:p>
          <a:p>
            <a:pPr>
              <a:defRPr/>
            </a:pPr>
            <a:endParaRPr lang="en-US" dirty="0" smtClean="0">
              <a:ea typeface="ＭＳ Ｐゴシック" pitchFamily="34" charset="-128"/>
              <a:cs typeface="+mn-cs"/>
            </a:endParaRPr>
          </a:p>
          <a:p>
            <a:pPr marL="457200" lvl="1" indent="0">
              <a:buNone/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  <a:p>
            <a:pPr lvl="1">
              <a:defRPr/>
            </a:pPr>
            <a:endParaRPr lang="en-US" dirty="0">
              <a:ea typeface="ＭＳ Ｐゴシック" pitchFamily="34" charset="-128"/>
            </a:endParaRPr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266700" y="4305300"/>
            <a:ext cx="8420100" cy="1752600"/>
          </a:xfrm>
        </p:spPr>
        <p:txBody>
          <a:bodyPr numCol="3">
            <a:normAutofit fontScale="85000" lnSpcReduction="10000"/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pitchFamily="34" charset="-128"/>
              </a:rPr>
              <a:t>Education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ＭＳ Ｐゴシック" pitchFamily="34" charset="-128"/>
              </a:rPr>
              <a:t>Voter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pitchFamily="34" charset="-128"/>
              </a:rPr>
              <a:t>Fertility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ＭＳ Ｐゴシック" pitchFamily="34" charset="-128"/>
              </a:rPr>
              <a:t>Veterans</a:t>
            </a:r>
            <a:endParaRPr lang="en-US" dirty="0">
              <a:ea typeface="ＭＳ Ｐゴシック" pitchFamily="34" charset="-128"/>
            </a:endParaRPr>
          </a:p>
          <a:p>
            <a:pPr marL="2857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Volunteer</a:t>
            </a:r>
          </a:p>
          <a:p>
            <a:pPr marL="2857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Tobacco Use</a:t>
            </a:r>
          </a:p>
          <a:p>
            <a:pPr marL="2857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Internet Use</a:t>
            </a:r>
          </a:p>
          <a:p>
            <a:pPr marL="2857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Child Support</a:t>
            </a:r>
          </a:p>
          <a:p>
            <a:pPr marL="2857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Food Security</a:t>
            </a:r>
          </a:p>
          <a:p>
            <a:pPr marL="2857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Work Schedules</a:t>
            </a:r>
          </a:p>
          <a:p>
            <a:pPr marL="2857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Job Tenure</a:t>
            </a:r>
          </a:p>
          <a:p>
            <a:pPr marL="2857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Displaced Worker</a:t>
            </a:r>
            <a:endParaRPr lang="en-US" dirty="0"/>
          </a:p>
        </p:txBody>
      </p:sp>
      <p:sp>
        <p:nvSpPr>
          <p:cNvPr id="7" name="Rectangle 6">
            <a:hlinkClick r:id="rId3"/>
          </p:cNvPr>
          <p:cNvSpPr/>
          <p:nvPr/>
        </p:nvSpPr>
        <p:spPr>
          <a:xfrm>
            <a:off x="7162800" y="6180058"/>
            <a:ext cx="1524000" cy="2055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409073" y="401052"/>
            <a:ext cx="1645920" cy="2743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edesigns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1962-1975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Data not officially released as public use files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1976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November Hispanic Oversample introduced to augment ASEC (continued through 2000)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1977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First public use file released by Census Bureau</a:t>
            </a:r>
          </a:p>
        </p:txBody>
      </p:sp>
    </p:spTree>
    <p:extLst>
      <p:ext uri="{BB962C8B-B14F-4D97-AF65-F5344CB8AC3E}">
        <p14:creationId xmlns:p14="http://schemas.microsoft.com/office/powerpoint/2010/main" val="9449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Redesigns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1994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Major redesign including question wording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CAPI introduction incorporates skip patterns programmatically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2001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ASEC SCHIP </a:t>
            </a:r>
            <a:r>
              <a:rPr lang="en-US" dirty="0"/>
              <a:t>oversample introduced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2014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Split </a:t>
            </a:r>
            <a:r>
              <a:rPr lang="en-US" dirty="0"/>
              <a:t>sample to test new income </a:t>
            </a:r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3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Linking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1962-1978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Most housing unit identifiers are unique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Person-level identifiers are not reliable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1976-1981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Basic monthly data does not include individuals under 14, but supplement data does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1979-1993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Unique housing unit and person identifiers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1994-present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Reuse housing unit identifiers after first four months in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Linking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68399"/>
          </a:xfrm>
        </p:spPr>
        <p:txBody>
          <a:bodyPr>
            <a:normAutofit/>
          </a:bodyPr>
          <a:lstStyle/>
          <a:p>
            <a:r>
              <a:rPr lang="en-US" dirty="0" smtClean="0"/>
              <a:t>Changes in numbering schemes, cannot link housing units between:</a:t>
            </a:r>
          </a:p>
        </p:txBody>
      </p:sp>
      <p:sp>
        <p:nvSpPr>
          <p:cNvPr id="4" name="Rectangle 3"/>
          <p:cNvSpPr/>
          <p:nvPr/>
        </p:nvSpPr>
        <p:spPr>
          <a:xfrm>
            <a:off x="952500" y="2654301"/>
            <a:ext cx="6007100" cy="156966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1962 &amp; 1963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1971 &amp; 1972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1972 &amp; 1973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1976 &amp;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1977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1984 &amp; 1985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1985 &amp; 1986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1994 &amp; 1995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1995 &amp; 1996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452561"/>
            <a:ext cx="8229600" cy="1168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Additional linking validation to account for migration, mortality, non-response, recording errors</a:t>
            </a:r>
          </a:p>
        </p:txBody>
      </p:sp>
    </p:spTree>
    <p:extLst>
      <p:ext uri="{BB962C8B-B14F-4D97-AF65-F5344CB8AC3E}">
        <p14:creationId xmlns:p14="http://schemas.microsoft.com/office/powerpoint/2010/main" val="7747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ASEC Linking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830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 years omit linking keys necessary to link ASEC to Basic Monthly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2001-2004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Duplicate housing unit identification numbers because of SCHIP expansion (adjacent month identifiers may match “true” March cases)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 smtClean="0"/>
              <a:t>addition to general linking challenges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732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with IPUMS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CPSID(P) </a:t>
            </a:r>
            <a:r>
              <a:rPr lang="en-US" dirty="0" smtClean="0"/>
              <a:t>identifies mechanical links between </a:t>
            </a:r>
            <a:r>
              <a:rPr lang="en-US" dirty="0" smtClean="0"/>
              <a:t>Basic Monthly </a:t>
            </a:r>
            <a:r>
              <a:rPr lang="en-US" dirty="0" smtClean="0"/>
              <a:t>samples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MARBASECID identifies mechanical links between March </a:t>
            </a:r>
            <a:r>
              <a:rPr lang="en-US" dirty="0" smtClean="0"/>
              <a:t>Basic Monthly and ASEC data of the same </a:t>
            </a:r>
            <a:r>
              <a:rPr lang="en-US" dirty="0" smtClean="0"/>
              <a:t>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MARBASECID requires persons are in both ASEC and March Basic Monthly </a:t>
            </a:r>
            <a:r>
              <a:rPr lang="en-US" dirty="0" smtClean="0"/>
              <a:t>file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Enables CPSID(P) onto ASEC files, allowing to other Basic Monthly data</a:t>
            </a:r>
          </a:p>
        </p:txBody>
      </p:sp>
    </p:spTree>
    <p:extLst>
      <p:ext uri="{BB962C8B-B14F-4D97-AF65-F5344CB8AC3E}">
        <p14:creationId xmlns:p14="http://schemas.microsoft.com/office/powerpoint/2010/main" val="312581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" y="1417638"/>
            <a:ext cx="7932420" cy="455644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Forerunners of CPS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Major Milestones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CPS Today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IPUMS CPS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Redesigns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Linking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ineup.jpg (43171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82" y="227013"/>
            <a:ext cx="6987637" cy="529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3450" y="5581134"/>
            <a:ext cx="473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Courtesy of the Library of Congress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Forerunners of the CPS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1930 Census unemployment estimates were controversial (5.0% of gainful workers unemployed)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August </a:t>
            </a:r>
            <a:r>
              <a:rPr lang="en-US" sz="2800" dirty="0"/>
              <a:t>1937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Voluntary registration of the unemployed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Enumerative Check Census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Late 1930s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Civil </a:t>
            </a:r>
            <a:r>
              <a:rPr lang="en-US" sz="2400" dirty="0"/>
              <a:t>Works Administration and Works Progress Administration sponsor surveys of unemployed </a:t>
            </a:r>
            <a:r>
              <a:rPr lang="en-US" sz="2400" dirty="0" smtClean="0"/>
              <a:t>persons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Initial </a:t>
            </a:r>
            <a:r>
              <a:rPr lang="en-US" sz="2800" dirty="0"/>
              <a:t>forays into probability sampling and activity concept for measuring </a:t>
            </a:r>
            <a:r>
              <a:rPr lang="en-US" sz="2800" dirty="0" smtClean="0"/>
              <a:t>&amp; defining unemployment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9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CPS Milestones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900" b="1" dirty="0" smtClean="0"/>
              <a:t>March 1940,  </a:t>
            </a:r>
            <a:r>
              <a:rPr lang="en-US" sz="2900" dirty="0"/>
              <a:t>c</a:t>
            </a:r>
            <a:r>
              <a:rPr lang="en-US" sz="2900" dirty="0" smtClean="0"/>
              <a:t>ombine Enumerative Check Census and WPA techniques to create “Sample Survey of Unemployment”</a:t>
            </a:r>
          </a:p>
          <a:p>
            <a:r>
              <a:rPr lang="en-US" sz="2900" b="1" dirty="0" smtClean="0"/>
              <a:t>August 1942,  </a:t>
            </a:r>
            <a:r>
              <a:rPr lang="en-US" sz="2900" dirty="0" smtClean="0"/>
              <a:t>transfers to Census Bureau, renamed “Monthly Report on the Labor Force”</a:t>
            </a:r>
          </a:p>
          <a:p>
            <a:r>
              <a:rPr lang="en-US" sz="2900" b="1" dirty="0" smtClean="0"/>
              <a:t>1947-1948,  </a:t>
            </a:r>
            <a:r>
              <a:rPr lang="en-US" sz="2900" dirty="0" smtClean="0"/>
              <a:t>renamed “Current Population Survey” reflects broader topical coverage</a:t>
            </a:r>
            <a:endParaRPr lang="en-US" sz="2900" b="1" dirty="0" smtClean="0"/>
          </a:p>
          <a:p>
            <a:r>
              <a:rPr lang="en-US" sz="2900" b="1" dirty="0" smtClean="0"/>
              <a:t>July 1953,</a:t>
            </a:r>
            <a:r>
              <a:rPr lang="en-US" sz="2900" dirty="0" smtClean="0"/>
              <a:t>  4-8-4 rotation pattern introduced </a:t>
            </a:r>
          </a:p>
          <a:p>
            <a:r>
              <a:rPr lang="en-US" sz="2900" b="1" dirty="0"/>
              <a:t>Mid-1950s</a:t>
            </a:r>
            <a:r>
              <a:rPr lang="en-US" sz="2900" dirty="0"/>
              <a:t>,  </a:t>
            </a:r>
            <a:r>
              <a:rPr lang="en-US" sz="2900" dirty="0" smtClean="0"/>
              <a:t>sample revision after decennial census</a:t>
            </a:r>
          </a:p>
          <a:p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5739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CPS Milestones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July </a:t>
            </a:r>
            <a:r>
              <a:rPr lang="en-US" b="1" dirty="0"/>
              <a:t>1959,  </a:t>
            </a:r>
            <a:r>
              <a:rPr lang="en-US" dirty="0" smtClean="0"/>
              <a:t>Planning, analysis, and publication transfers </a:t>
            </a:r>
            <a:r>
              <a:rPr lang="en-US" dirty="0"/>
              <a:t>to Bureau of Labor </a:t>
            </a:r>
            <a:r>
              <a:rPr lang="en-US" dirty="0" smtClean="0"/>
              <a:t>Statistics; Census retains data collection and processing</a:t>
            </a:r>
            <a:endParaRPr lang="en-US" dirty="0"/>
          </a:p>
          <a:p>
            <a:r>
              <a:rPr lang="en-US" b="1" dirty="0" smtClean="0"/>
              <a:t>1960,  </a:t>
            </a:r>
            <a:r>
              <a:rPr lang="en-US" dirty="0" smtClean="0"/>
              <a:t>Alaska and Hawaii added</a:t>
            </a:r>
          </a:p>
          <a:p>
            <a:r>
              <a:rPr lang="en-US" b="1" dirty="0" smtClean="0"/>
              <a:t>September 1975,  </a:t>
            </a:r>
            <a:r>
              <a:rPr lang="en-US" dirty="0" smtClean="0"/>
              <a:t>state supplementary samples added</a:t>
            </a:r>
            <a:endParaRPr lang="en-US" b="1" dirty="0" smtClean="0"/>
          </a:p>
          <a:p>
            <a:r>
              <a:rPr lang="en-US" b="1" dirty="0" smtClean="0"/>
              <a:t>October 1978,  </a:t>
            </a:r>
            <a:r>
              <a:rPr lang="en-US" dirty="0" smtClean="0"/>
              <a:t>respondent-reported race</a:t>
            </a:r>
          </a:p>
          <a:p>
            <a:r>
              <a:rPr lang="en-US" b="1" dirty="0" smtClean="0"/>
              <a:t>April 1987,  </a:t>
            </a:r>
            <a:r>
              <a:rPr lang="en-US" dirty="0" smtClean="0"/>
              <a:t>CATI introduced</a:t>
            </a:r>
          </a:p>
          <a:p>
            <a:r>
              <a:rPr lang="en-US" b="1" dirty="0" smtClean="0"/>
              <a:t>January 1994</a:t>
            </a:r>
            <a:r>
              <a:rPr lang="en-US" dirty="0" smtClean="0"/>
              <a:t>,  CAPI introduced</a:t>
            </a:r>
          </a:p>
        </p:txBody>
      </p:sp>
    </p:spTree>
    <p:extLst>
      <p:ext uri="{BB962C8B-B14F-4D97-AF65-F5344CB8AC3E}">
        <p14:creationId xmlns:p14="http://schemas.microsoft.com/office/powerpoint/2010/main" val="102636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Multi-stage, stratified, probability sample</a:t>
            </a:r>
          </a:p>
          <a:p>
            <a:r>
              <a:rPr lang="en-US" dirty="0" smtClean="0"/>
              <a:t>National and state estimates of labor force characteristics of the civilian </a:t>
            </a:r>
            <a:r>
              <a:rPr lang="en-US" dirty="0" err="1" smtClean="0"/>
              <a:t>noninstitutional</a:t>
            </a:r>
            <a:r>
              <a:rPr lang="en-US" dirty="0" smtClean="0"/>
              <a:t> population aged 16 and older</a:t>
            </a:r>
          </a:p>
          <a:p>
            <a:r>
              <a:rPr lang="en-US" dirty="0" smtClean="0"/>
              <a:t>Independent state samples</a:t>
            </a:r>
          </a:p>
          <a:p>
            <a:r>
              <a:rPr lang="en-US" dirty="0" smtClean="0"/>
              <a:t>Uses 4-8-4 rotation pattern</a:t>
            </a:r>
          </a:p>
          <a:p>
            <a:r>
              <a:rPr lang="en-US" dirty="0" smtClean="0"/>
              <a:t>Includes household </a:t>
            </a:r>
            <a:r>
              <a:rPr lang="en-US" dirty="0" smtClean="0"/>
              <a:t>roster</a:t>
            </a:r>
          </a:p>
          <a:p>
            <a:r>
              <a:rPr lang="en-US" dirty="0" smtClean="0"/>
              <a:t>Labor </a:t>
            </a:r>
            <a:r>
              <a:rPr lang="en-US" dirty="0" smtClean="0"/>
              <a:t>force survey with topical supplements relevant to many social science disciplines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 Topical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Household and demographic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DOB, marital status, AF status, education, race, ethnicity, nativity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Labor force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Civilian adults aged 15 and older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Employment, multiple job holders, hours worked, FT/PT status, occupation, industry, class of worker earnings, unemployment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Supplement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6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Field representative establishes eligibility and conducts initial interview in person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Interviews 2-4 and 6-8 may be done via telephone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Personal-visit for fifth month interview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Subsequent interviews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Update roster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Periodic update items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Dependent interviewing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4728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5840</TotalTime>
  <Words>649</Words>
  <Application>Microsoft Office PowerPoint</Application>
  <PresentationFormat>On-screen Show (4:3)</PresentationFormat>
  <Paragraphs>140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Office Theme</vt:lpstr>
      <vt:lpstr>1_Office Theme</vt:lpstr>
      <vt:lpstr>History of CPS</vt:lpstr>
      <vt:lpstr>PowerPoint Presentation</vt:lpstr>
      <vt:lpstr>PowerPoint Presentation</vt:lpstr>
      <vt:lpstr>Forerunners of the CPS</vt:lpstr>
      <vt:lpstr>Major CPS Milestones</vt:lpstr>
      <vt:lpstr>Major CPS Milestones</vt:lpstr>
      <vt:lpstr>CPS Today</vt:lpstr>
      <vt:lpstr>CPS Topical Coverage</vt:lpstr>
      <vt:lpstr>CPS Data Collection</vt:lpstr>
      <vt:lpstr>IPUMS CPS</vt:lpstr>
      <vt:lpstr>Redesigns</vt:lpstr>
      <vt:lpstr>Redesigns</vt:lpstr>
      <vt:lpstr>General Linking Challenges</vt:lpstr>
      <vt:lpstr>General Linking Challenges</vt:lpstr>
      <vt:lpstr>ASEC Linking Challenges</vt:lpstr>
      <vt:lpstr>Linking with IPUMS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Kari C Williams</cp:lastModifiedBy>
  <cp:revision>377</cp:revision>
  <dcterms:created xsi:type="dcterms:W3CDTF">2017-04-25T17:58:38Z</dcterms:created>
  <dcterms:modified xsi:type="dcterms:W3CDTF">2018-06-04T03:52:23Z</dcterms:modified>
</cp:coreProperties>
</file>